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3"/>
  </p:handoutMasterIdLst>
  <p:sldIdLst>
    <p:sldId id="286" r:id="rId2"/>
    <p:sldId id="287" r:id="rId3"/>
    <p:sldId id="301" r:id="rId4"/>
    <p:sldId id="290" r:id="rId5"/>
    <p:sldId id="291" r:id="rId6"/>
    <p:sldId id="266" r:id="rId7"/>
    <p:sldId id="292" r:id="rId8"/>
    <p:sldId id="293" r:id="rId9"/>
    <p:sldId id="267" r:id="rId10"/>
    <p:sldId id="294" r:id="rId11"/>
    <p:sldId id="270" r:id="rId12"/>
    <p:sldId id="295" r:id="rId13"/>
    <p:sldId id="271" r:id="rId14"/>
    <p:sldId id="296" r:id="rId15"/>
    <p:sldId id="285" r:id="rId16"/>
    <p:sldId id="272" r:id="rId17"/>
    <p:sldId id="297" r:id="rId18"/>
    <p:sldId id="273" r:id="rId19"/>
    <p:sldId id="302" r:id="rId20"/>
    <p:sldId id="300" r:id="rId21"/>
    <p:sldId id="2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2A7DF02-6F0C-A711-56F6-5F84E02094D5}" name="Aaron Wislang" initials="AW" userId="S::aawislan@microsoft.com::db36354e-522f-4e50-98e7-4f600ede97b3" providerId="AD"/>
  <p188:author id="{18BBA0BC-4EAA-7E75-35D7-1701AA566841}" name="Rabeea Emad" initials="" userId="S::raahmed@microsoft.com::2125a0e4-17ec-4e25-a6ad-ec530eeaac21" providerId="AD"/>
  <p188:author id="{6D1642FD-A69D-ABF1-6D26-519A468F8D76}" name="Byron Tardif" initials="BT" userId="S::byvinyal@microsoft.com::44d6ecda-7f33-4b7e-aace-a08c14535d6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9061B0-626D-4A47-87E8-3C76A23DEF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2250BA-74A2-1E41-8C01-2D0418EB70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08906-26D8-8A41-A30C-193BA7DA045F}" type="datetimeFigureOut">
              <a:rPr lang="en-US" smtClean="0"/>
              <a:t>7/29/21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A01F7-2834-7949-B098-25582D9AD7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8B860-6383-AF45-A471-D6CA234462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F2A0B-C1D8-F747-8396-98AFF416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71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D8457-7B59-D142-871B-FF171899D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8EF262-20E6-3D4C-A45B-96C2A8574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6E959-C2D2-6D46-B1B3-8B036760A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FC2CB-DAF9-5B41-8625-442FDB7DA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79FEC-F312-B74A-B46E-5F1BBC62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491A-1EF6-A74D-BBB3-C2574DA28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BBF299-6DDE-EB45-AE01-8140187324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49EC3-ED83-4740-8E7D-4D6EE3193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8F2C4-42CB-2840-97D0-30FE279CC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69BA2-1F06-EF40-B01D-EEB23037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77E80C-C584-EF49-8F03-4538E66972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52842-01B1-ED4F-8DBA-0918E542C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A5D44-75F0-B54B-A9AC-41BFF7EF6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3B1C7-88B1-1343-BB60-BBD0F655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E52F1-32A6-5349-A9EE-021F57208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2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1CD36-9A95-0446-AD51-331C637D9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9B1BD-83AD-E447-8917-3664E74A1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D2F84-4FE9-0343-BC6B-855D464C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FD3C7-2780-7B49-87F3-7B696D52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BD31E-EF55-1845-9593-3EBE071E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8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27CA3-00C7-5C48-B9A6-E72655FD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5D2C9-7C55-554E-9300-FBF2503AF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B2658-06AA-2E40-8917-007C37DC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4A92E-70AF-D643-9C54-C7D3AF7C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6A78B-CD53-444C-A6CE-6EFBBBCE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8DD37-341B-F84B-A1AD-509C5611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818F9-0161-0848-8A0D-3450C7FFA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9ACBA4-0F56-5A4A-B4BB-047C0A60B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7C93F-241E-7744-AF76-87605AA33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A6B1B3-7B58-C948-80CB-155B29DF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C1A4C4-597F-FB41-8149-C37BEF052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7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7DD50-F2CA-2840-9AEA-D0DFFFFB5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C1472-861E-754D-A82C-99D412B62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320CB-6886-854D-BF17-363F4FED83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097E8-F78D-4740-B815-99B912742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75C0EA-E5F7-8647-A5D1-7A898F0B39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273F2-9BF1-754C-A870-255687C3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6CC880-61F9-194F-B021-FACE6165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FA7180-EB0E-484A-9FC1-62539A373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6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E979F-D00A-4F40-A0CC-47515DB7F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31360D-D954-CD43-8CD3-287FE92C3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74040-C8A1-1947-AB6F-69A68FF19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A079A8-E3A3-3D43-945E-E546C9AE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E4BE04-01ED-B046-BD44-345FF46D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CA8D36-988D-7644-9344-CF214D20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F9ABF-E1A1-FB4E-AED6-B294F025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3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4F19-3A31-9248-996D-40351F478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A3ADC-562B-B440-A1BB-5F4AA120A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6F6F0-3A85-814B-9916-E165A81F0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E8338-72D1-9F4B-93C5-17FEA7F42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AF3BE5-D27D-6D44-BB24-234D01A8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62530-BD98-664F-AC69-B87AA142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8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B9B9-F678-264E-B56E-53F99F1C8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28C915-75DD-1E4B-AD57-81884D3C01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40D4D1-E671-8446-9478-B1D5475E6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3EF11-0ACD-984D-96FF-4ED24485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B371B-577F-FA44-9D86-05411D55B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94C758-49AF-574F-8000-A98A0EC2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0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1377D6-A45B-8749-BD5A-F0B48A0D9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63D81-F46F-BA44-945C-E9B84FEC6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97D36-8BD4-9D4D-A0C7-C9FB4E59C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588F-457E-6246-AF97-A45198C5007D}" type="datetimeFigureOut">
              <a:rPr lang="en-US" smtClean="0"/>
              <a:t>7/29/21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E3A1B-3A3E-A74C-B64F-1537AF03D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196F8-8CEE-C34A-9B28-1E4E2630D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D49F1-E289-BE42-BAC1-ADE5A59B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0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6.png"/><Relationship Id="rId7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rabeea_ema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linkedin.com/in/rabeea-emad-20146327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azure.com/#create/Microsoft.AppServiceWebAppDatabaseV3" TargetMode="External"/><Relationship Id="rId7" Type="http://schemas.openxmlformats.org/officeDocument/2006/relationships/hyperlink" Target="https://www.ecdc.europa.eu/sites/default/files/documents/Variable_Dictionary_VaccineTracker-03-2021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cdc.europa.eu/en/publications-data/data-covid-19-vaccination-eu-eea" TargetMode="External"/><Relationship Id="rId5" Type="http://schemas.openxmlformats.org/officeDocument/2006/relationships/hyperlink" Target="https://github.com/raahmed/fastapi-covid-vaccine-tracker/blob/main/README.md" TargetMode="External"/><Relationship Id="rId4" Type="http://schemas.openxmlformats.org/officeDocument/2006/relationships/hyperlink" Target="https://github.com/raahmed/fastapi-covid-vaccine-tracker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hyperlink" Target="https://www.linkedin.com/in/rabeea-emad-20146327" TargetMode="External"/><Relationship Id="rId4" Type="http://schemas.openxmlformats.org/officeDocument/2006/relationships/hyperlink" Target="https://twitter.com/rabeea_ema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s/" TargetMode="External"/><Relationship Id="rId7" Type="http://schemas.openxmlformats.org/officeDocument/2006/relationships/hyperlink" Target="https://github.com/raahmed/fastapi-covid-vaccine-tracker.git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microsoft.com/en-us/cli/azure/install-azure-cli" TargetMode="External"/><Relationship Id="rId5" Type="http://schemas.openxmlformats.org/officeDocument/2006/relationships/hyperlink" Target="https://azure.microsoft.com/en-us/free/search/?&amp;ef_id=CjwKCAjwruSHBhAtEiwA_qCppmDgiG5YYDCapnF7QZYLKZkjrLrtSW3EFaGsY2Wqvsl3I7goACPeKxoCCMEQAvD_BwE:G:s&amp;OCID=AID2200277_SEM_CjwKCAjwruSHBhAtEiwA_qCppmDgiG5YYDCapnF7QZYLKZkjrLrtSW3EFaGsY2Wqvsl3I7goACPeKxoCCMEQAvD_BwE:G:s&amp;gclid=CjwKCAjwruSHBhAtEiwA_qCppmDgiG5YYDCapnF7QZYLKZkjrLrtSW3EFaGsY2Wqvsl3I7goACPeKxoCCMEQAvD_BwE" TargetMode="External"/><Relationship Id="rId4" Type="http://schemas.openxmlformats.org/officeDocument/2006/relationships/hyperlink" Target="https://code.visualstudio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dc.europa.eu/en/publications-data/data-covid-19-vaccination-eu-ee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aahmed/fastapi-covid-vaccine-tracker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CE409-9F3A-F845-BAA4-089FFD34D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A5DD6-7BC0-8241-959A-92C6DC096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3CFEA8D-C126-9A42-BBF4-C9E434263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711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768CDD-A7B3-0447-AD9E-8AB50774C971}"/>
              </a:ext>
            </a:extLst>
          </p:cNvPr>
          <p:cNvSpPr txBox="1">
            <a:spLocks/>
          </p:cNvSpPr>
          <p:nvPr/>
        </p:nvSpPr>
        <p:spPr>
          <a:xfrm>
            <a:off x="106877" y="2097459"/>
            <a:ext cx="7196447" cy="2853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Demo: </a:t>
            </a:r>
            <a:br>
              <a:rPr lang="en-US" dirty="0"/>
            </a:br>
            <a:r>
              <a:rPr lang="en-US" dirty="0"/>
              <a:t>Load Data Into Database &amp; </a:t>
            </a:r>
          </a:p>
          <a:p>
            <a:r>
              <a:rPr lang="en-US" dirty="0"/>
              <a:t>Retrieve 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C34F16-6AF0-4B4E-BC44-CABA96A1D901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3498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>
            <a:extLst>
              <a:ext uri="{FF2B5EF4-FFF2-40B4-BE49-F238E27FC236}">
                <a16:creationId xmlns:a16="http://schemas.microsoft.com/office/drawing/2014/main" id="{7ADBC186-476E-4646-8A4C-738AC97D8065}"/>
              </a:ext>
            </a:extLst>
          </p:cNvPr>
          <p:cNvSpPr/>
          <p:nvPr/>
        </p:nvSpPr>
        <p:spPr>
          <a:xfrm>
            <a:off x="9991439" y="2987917"/>
            <a:ext cx="1948753" cy="3834914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PostgreSQL (Flexible Server)</a:t>
            </a:r>
          </a:p>
        </p:txBody>
      </p:sp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56053" y="3902517"/>
            <a:ext cx="1943113" cy="238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4761D83-1452-EB44-9DEF-FA2DD398A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25" y="727736"/>
            <a:ext cx="1664639" cy="166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>
            <a:off x="1006502" y="2517522"/>
            <a:ext cx="0" cy="119108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19668" y="2392375"/>
            <a:ext cx="1099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Download data from internet to your working repo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1559D9-77A7-9541-9A13-FB41A1B2B86B}"/>
              </a:ext>
            </a:extLst>
          </p:cNvPr>
          <p:cNvCxnSpPr>
            <a:cxnSpLocks/>
          </p:cNvCxnSpPr>
          <p:nvPr/>
        </p:nvCxnSpPr>
        <p:spPr>
          <a:xfrm>
            <a:off x="2253572" y="5778534"/>
            <a:ext cx="769083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BF2F990-7722-A74E-AF80-F747A5C74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399" y="3583459"/>
            <a:ext cx="4940300" cy="50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2DF947-ADD2-7944-8DF7-C90C2A119100}"/>
              </a:ext>
            </a:extLst>
          </p:cNvPr>
          <p:cNvSpPr txBox="1"/>
          <p:nvPr/>
        </p:nvSpPr>
        <p:spPr>
          <a:xfrm>
            <a:off x="2142270" y="1259508"/>
            <a:ext cx="68207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Load Raw and Refined Data and Retrieve It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2. Retrieve Data To Verify</a:t>
            </a:r>
            <a:br>
              <a:rPr lang="en-US" dirty="0"/>
            </a:br>
            <a:br>
              <a:rPr lang="en-US" dirty="0"/>
            </a:br>
            <a:endParaRPr lang="en-US" dirty="0">
              <a:highlight>
                <a:srgbClr val="00FF00"/>
              </a:highligh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E946B-E85A-7C45-8DE6-F1DC8D9D4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6399" y="1648491"/>
            <a:ext cx="7273033" cy="17805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ABAD79-4F36-E344-A63D-3233482E88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270" y="4619348"/>
            <a:ext cx="3886200" cy="8636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70EB080-2487-BE4D-A292-BE624E75FF31}"/>
              </a:ext>
            </a:extLst>
          </p:cNvPr>
          <p:cNvCxnSpPr>
            <a:cxnSpLocks/>
          </p:cNvCxnSpPr>
          <p:nvPr/>
        </p:nvCxnSpPr>
        <p:spPr>
          <a:xfrm flipH="1">
            <a:off x="2253572" y="6010837"/>
            <a:ext cx="759476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0071380-6911-F94F-B703-5C99178D242E}"/>
              </a:ext>
            </a:extLst>
          </p:cNvPr>
          <p:cNvSpPr txBox="1"/>
          <p:nvPr/>
        </p:nvSpPr>
        <p:spPr>
          <a:xfrm>
            <a:off x="164925" y="126980"/>
            <a:ext cx="6152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Recap: Load Data Into DB and Retrieve It </a:t>
            </a:r>
          </a:p>
        </p:txBody>
      </p:sp>
    </p:spTree>
    <p:extLst>
      <p:ext uri="{BB962C8B-B14F-4D97-AF65-F5344CB8AC3E}">
        <p14:creationId xmlns:p14="http://schemas.microsoft.com/office/powerpoint/2010/main" val="609160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768CDD-A7B3-0447-AD9E-8AB50774C971}"/>
              </a:ext>
            </a:extLst>
          </p:cNvPr>
          <p:cNvSpPr txBox="1">
            <a:spLocks/>
          </p:cNvSpPr>
          <p:nvPr/>
        </p:nvSpPr>
        <p:spPr>
          <a:xfrm>
            <a:off x="921327" y="2675731"/>
            <a:ext cx="5811982" cy="1860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Demo: </a:t>
            </a:r>
            <a:br>
              <a:rPr lang="en-US" dirty="0"/>
            </a:br>
            <a:r>
              <a:rPr lang="en-US" dirty="0"/>
              <a:t>Gather Data Insights &amp; Serve Locally w/ FastAPI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E3CB58-FFDF-EE4D-9181-2B5ADA8F77A3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5447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190102" y="459491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>
            <a:off x="2092411" y="5986019"/>
            <a:ext cx="713294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1996007" y="1023283"/>
            <a:ext cx="630761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 Create Functions to Manipulate Data (</a:t>
            </a:r>
            <a:r>
              <a:rPr lang="en-US" sz="1400" dirty="0" err="1"/>
              <a:t>eg</a:t>
            </a:r>
            <a:r>
              <a:rPr lang="en-US" sz="1400" dirty="0"/>
              <a:t>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2. Create APIs to show-case interesting data (/data, /mostpopular, /</a:t>
            </a:r>
            <a:r>
              <a:rPr lang="en-US" sz="1400" dirty="0" err="1"/>
              <a:t>leastpopular</a:t>
            </a:r>
            <a:r>
              <a:rPr lang="en-US" sz="1400" dirty="0"/>
              <a:t> using FastAPI!</a:t>
            </a: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3. Server them locally using </a:t>
            </a:r>
            <a:r>
              <a:rPr lang="en-US" sz="1400" dirty="0" err="1"/>
              <a:t>uvicorn</a:t>
            </a: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4. Navigate to localhost:8000/ to see the result!</a:t>
            </a:r>
          </a:p>
        </p:txBody>
      </p:sp>
      <p:pic>
        <p:nvPicPr>
          <p:cNvPr id="10" name="Picture 2" descr="Woman using computer icon image Royalty Free Vector Image">
            <a:extLst>
              <a:ext uri="{FF2B5EF4-FFF2-40B4-BE49-F238E27FC236}">
                <a16:creationId xmlns:a16="http://schemas.microsoft.com/office/drawing/2014/main" id="{63E2032E-745D-4A41-A076-DC6F6EF5A8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9917198" y="459491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BB044-7FEB-D047-BBF5-B07E7FA64FBF}"/>
              </a:ext>
            </a:extLst>
          </p:cNvPr>
          <p:cNvCxnSpPr>
            <a:cxnSpLocks/>
          </p:cNvCxnSpPr>
          <p:nvPr/>
        </p:nvCxnSpPr>
        <p:spPr>
          <a:xfrm flipH="1">
            <a:off x="1996007" y="6274342"/>
            <a:ext cx="723694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9C8B4DE-7B04-574E-A6B7-A3686AF4A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077" y="4753659"/>
            <a:ext cx="3284337" cy="5473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F75396-EDB4-8D4C-9ADE-B380EEB8A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139" y="4269360"/>
            <a:ext cx="2511855" cy="2963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75BC6F9-47B3-6840-A66B-0A3CE5965911}"/>
              </a:ext>
            </a:extLst>
          </p:cNvPr>
          <p:cNvSpPr txBox="1"/>
          <p:nvPr/>
        </p:nvSpPr>
        <p:spPr>
          <a:xfrm>
            <a:off x="556054" y="164617"/>
            <a:ext cx="8397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Recap: Create Local Back-End APIs To Serve Data Insights</a:t>
            </a:r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03899E48-ADAC-2B45-8717-C267D4131CF7}"/>
              </a:ext>
            </a:extLst>
          </p:cNvPr>
          <p:cNvSpPr/>
          <p:nvPr/>
        </p:nvSpPr>
        <p:spPr>
          <a:xfrm>
            <a:off x="10195993" y="256083"/>
            <a:ext cx="1408671" cy="1918707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 (Flexible Server)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FC6646-5AA4-4C4A-9D0C-AB68F56F1ED9}"/>
              </a:ext>
            </a:extLst>
          </p:cNvPr>
          <p:cNvCxnSpPr>
            <a:cxnSpLocks/>
          </p:cNvCxnSpPr>
          <p:nvPr/>
        </p:nvCxnSpPr>
        <p:spPr>
          <a:xfrm>
            <a:off x="10772066" y="2347785"/>
            <a:ext cx="0" cy="16840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BC01037-0845-7A4A-9082-4D6CE7A82C9B}"/>
              </a:ext>
            </a:extLst>
          </p:cNvPr>
          <p:cNvCxnSpPr>
            <a:cxnSpLocks/>
          </p:cNvCxnSpPr>
          <p:nvPr/>
        </p:nvCxnSpPr>
        <p:spPr>
          <a:xfrm flipV="1">
            <a:off x="11042701" y="2347784"/>
            <a:ext cx="0" cy="168409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0F2F71C-2ACB-F44B-A873-7B7E8426F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078" y="2637471"/>
            <a:ext cx="3333837" cy="15825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59BCFF-965E-8F43-8B86-1870D67992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3077" y="1529267"/>
            <a:ext cx="4368542" cy="38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98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768CDD-A7B3-0447-AD9E-8AB50774C971}"/>
              </a:ext>
            </a:extLst>
          </p:cNvPr>
          <p:cNvSpPr txBox="1">
            <a:spLocks/>
          </p:cNvSpPr>
          <p:nvPr/>
        </p:nvSpPr>
        <p:spPr>
          <a:xfrm>
            <a:off x="838200" y="2490808"/>
            <a:ext cx="5788231" cy="1665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Demo: </a:t>
            </a:r>
            <a:br>
              <a:rPr lang="en-US" dirty="0"/>
            </a:br>
            <a:r>
              <a:rPr lang="en-US" dirty="0"/>
              <a:t>Launch FastAPI Backend on Azure App Service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A38D68-AE9A-5148-87CD-9324008DB62D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80955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BD0B4-24D9-AA49-8713-5B212D9A1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23825"/>
            <a:ext cx="10515600" cy="1325563"/>
          </a:xfrm>
        </p:spPr>
        <p:txBody>
          <a:bodyPr/>
          <a:lstStyle/>
          <a:p>
            <a:r>
              <a:rPr lang="en-US"/>
              <a:t>Fast Forward: Output of Web App Creation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FD27D3-2719-E543-93DE-DD84DC77A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615792"/>
            <a:ext cx="10968842" cy="392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34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190102" y="459491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>
            <a:off x="2044208" y="6234885"/>
            <a:ext cx="7061692" cy="313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1701742" y="707141"/>
            <a:ext cx="69596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/>
              <a:t>Deploy the code to the web and set up startup command !</a:t>
            </a: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2. Add the connectionString variable to the Application Settings</a:t>
            </a:r>
            <a:br>
              <a:rPr lang="en-US" sz="1400" dirty="0"/>
            </a:b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pPr marL="342900" indent="-342900">
              <a:buAutoNum type="arabicPeriod"/>
            </a:pPr>
            <a:endParaRPr lang="en-US" sz="1400" dirty="0"/>
          </a:p>
          <a:p>
            <a:br>
              <a:rPr lang="en-US" sz="1400" dirty="0"/>
            </a:br>
            <a:r>
              <a:rPr lang="en-US" sz="1400" dirty="0"/>
              <a:t>3. Go View Website!</a:t>
            </a:r>
          </a:p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BB044-7FEB-D047-BBF5-B07E7FA64FBF}"/>
              </a:ext>
            </a:extLst>
          </p:cNvPr>
          <p:cNvCxnSpPr>
            <a:cxnSpLocks/>
          </p:cNvCxnSpPr>
          <p:nvPr/>
        </p:nvCxnSpPr>
        <p:spPr>
          <a:xfrm flipH="1">
            <a:off x="1947806" y="6402195"/>
            <a:ext cx="7158094" cy="514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5BC6F9-47B3-6840-A66B-0A3CE5965911}"/>
              </a:ext>
            </a:extLst>
          </p:cNvPr>
          <p:cNvSpPr txBox="1"/>
          <p:nvPr/>
        </p:nvSpPr>
        <p:spPr>
          <a:xfrm>
            <a:off x="556054" y="164617"/>
            <a:ext cx="7115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Recap: Launch Back-End On Azure App Service! </a:t>
            </a:r>
          </a:p>
        </p:txBody>
      </p:sp>
      <p:pic>
        <p:nvPicPr>
          <p:cNvPr id="8196" name="Picture 4" descr="What's the Operating System of my Webapp &gt; All Things Cloud">
            <a:extLst>
              <a:ext uri="{FF2B5EF4-FFF2-40B4-BE49-F238E27FC236}">
                <a16:creationId xmlns:a16="http://schemas.microsoft.com/office/drawing/2014/main" id="{9F298ADB-B769-964F-8377-141BC567E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270" y="4718751"/>
            <a:ext cx="1164808" cy="116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3C7378-6CB5-8F45-B1B6-02FA6D2629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35" t="1" r="2901" b="22159"/>
          <a:stretch/>
        </p:blipFill>
        <p:spPr>
          <a:xfrm>
            <a:off x="7677033" y="6451478"/>
            <a:ext cx="4324865" cy="3472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71F71E-93AA-BB47-AF3B-4D0E8F407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3728" y="985737"/>
            <a:ext cx="4555851" cy="5508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F5AF2C-C6DB-D64F-ACEB-3AD2A007E2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9503" y="4178851"/>
            <a:ext cx="5151529" cy="1845691"/>
          </a:xfrm>
          <a:prstGeom prst="rect">
            <a:avLst/>
          </a:prstGeom>
        </p:spPr>
      </p:pic>
      <p:sp>
        <p:nvSpPr>
          <p:cNvPr id="19" name="Can 18">
            <a:extLst>
              <a:ext uri="{FF2B5EF4-FFF2-40B4-BE49-F238E27FC236}">
                <a16:creationId xmlns:a16="http://schemas.microsoft.com/office/drawing/2014/main" id="{BE257D0D-2029-B247-AE5F-815219D7C61F}"/>
              </a:ext>
            </a:extLst>
          </p:cNvPr>
          <p:cNvSpPr/>
          <p:nvPr/>
        </p:nvSpPr>
        <p:spPr>
          <a:xfrm>
            <a:off x="9762299" y="394347"/>
            <a:ext cx="1408671" cy="1918707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 (Flexible Server)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5FDC5E2-EBEF-D343-9E3B-5D678675956C}"/>
              </a:ext>
            </a:extLst>
          </p:cNvPr>
          <p:cNvCxnSpPr>
            <a:cxnSpLocks/>
          </p:cNvCxnSpPr>
          <p:nvPr/>
        </p:nvCxnSpPr>
        <p:spPr>
          <a:xfrm>
            <a:off x="10351936" y="2447733"/>
            <a:ext cx="0" cy="168409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C3F0762-1871-464F-A1D1-7D7AE16A1EEB}"/>
              </a:ext>
            </a:extLst>
          </p:cNvPr>
          <p:cNvCxnSpPr>
            <a:cxnSpLocks/>
          </p:cNvCxnSpPr>
          <p:nvPr/>
        </p:nvCxnSpPr>
        <p:spPr>
          <a:xfrm flipV="1">
            <a:off x="10543797" y="2447732"/>
            <a:ext cx="0" cy="168409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1FBB8F-B9EE-204A-AB83-E6432112F714}"/>
              </a:ext>
            </a:extLst>
          </p:cNvPr>
          <p:cNvSpPr txBox="1"/>
          <p:nvPr/>
        </p:nvSpPr>
        <p:spPr>
          <a:xfrm>
            <a:off x="9292379" y="6062842"/>
            <a:ext cx="18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Azure App Service</a:t>
            </a:r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6A9B3165-A000-3046-AE59-D07A355F77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" t="19361" r="51718"/>
          <a:stretch/>
        </p:blipFill>
        <p:spPr bwMode="auto">
          <a:xfrm>
            <a:off x="1713729" y="2291395"/>
            <a:ext cx="4350500" cy="156338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01E04B-D545-F74A-8FD4-AD57ED4096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9350" y="1551259"/>
            <a:ext cx="4569076" cy="4593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59038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1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768CDD-A7B3-0447-AD9E-8AB50774C971}"/>
              </a:ext>
            </a:extLst>
          </p:cNvPr>
          <p:cNvSpPr txBox="1">
            <a:spLocks/>
          </p:cNvSpPr>
          <p:nvPr/>
        </p:nvSpPr>
        <p:spPr>
          <a:xfrm>
            <a:off x="838200" y="2490808"/>
            <a:ext cx="6073239" cy="1962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Demo: </a:t>
            </a:r>
            <a:br>
              <a:rPr lang="en-US" dirty="0"/>
            </a:br>
            <a:r>
              <a:rPr lang="en-US" dirty="0"/>
              <a:t>Create Visualization </a:t>
            </a:r>
            <a:br>
              <a:rPr lang="en-US" dirty="0"/>
            </a:br>
            <a:r>
              <a:rPr lang="en-US" dirty="0"/>
              <a:t>With Backend API </a:t>
            </a:r>
          </a:p>
          <a:p>
            <a:r>
              <a:rPr lang="en-US" dirty="0"/>
              <a:t>via Jupyter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9D1A52-1F7D-A34F-A22E-1B8EADAD93F6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1581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54798" y="59397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 flipV="1">
            <a:off x="2092411" y="6196641"/>
            <a:ext cx="6273113" cy="3821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2416137" y="1643208"/>
            <a:ext cx="630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BB044-7FEB-D047-BBF5-B07E7FA64FBF}"/>
              </a:ext>
            </a:extLst>
          </p:cNvPr>
          <p:cNvCxnSpPr>
            <a:cxnSpLocks/>
          </p:cNvCxnSpPr>
          <p:nvPr/>
        </p:nvCxnSpPr>
        <p:spPr>
          <a:xfrm flipH="1">
            <a:off x="2092412" y="6415220"/>
            <a:ext cx="6273112" cy="661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5BC6F9-47B3-6840-A66B-0A3CE5965911}"/>
              </a:ext>
            </a:extLst>
          </p:cNvPr>
          <p:cNvSpPr txBox="1"/>
          <p:nvPr/>
        </p:nvSpPr>
        <p:spPr>
          <a:xfrm>
            <a:off x="556054" y="164617"/>
            <a:ext cx="8469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Recap: Create Visualizations By Calling Back-End Data API </a:t>
            </a:r>
          </a:p>
        </p:txBody>
      </p:sp>
      <p:pic>
        <p:nvPicPr>
          <p:cNvPr id="8194" name="Picture 2" descr="Free Vector | People holding world wide web icons">
            <a:extLst>
              <a:ext uri="{FF2B5EF4-FFF2-40B4-BE49-F238E27FC236}">
                <a16:creationId xmlns:a16="http://schemas.microsoft.com/office/drawing/2014/main" id="{E58DEBE2-BE5B-1341-88E6-7A918CA56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847" y="5191198"/>
            <a:ext cx="1623114" cy="12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What's the Operating System of my Webapp &gt; All Things Cloud">
            <a:extLst>
              <a:ext uri="{FF2B5EF4-FFF2-40B4-BE49-F238E27FC236}">
                <a16:creationId xmlns:a16="http://schemas.microsoft.com/office/drawing/2014/main" id="{9F298ADB-B769-964F-8377-141BC567E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434" y="5409412"/>
            <a:ext cx="907413" cy="90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3C7378-6CB5-8F45-B1B6-02FA6D2629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35" t="1" r="2901" b="22159"/>
          <a:stretch/>
        </p:blipFill>
        <p:spPr>
          <a:xfrm>
            <a:off x="7856707" y="6437159"/>
            <a:ext cx="4324865" cy="347268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FD994F9E-8B6E-3244-A52D-59D63B32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95" y="5513308"/>
            <a:ext cx="943293" cy="109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5E7D25-6A99-9649-9F4E-553CCC469A2D}"/>
              </a:ext>
            </a:extLst>
          </p:cNvPr>
          <p:cNvSpPr txBox="1"/>
          <p:nvPr/>
        </p:nvSpPr>
        <p:spPr>
          <a:xfrm>
            <a:off x="1361272" y="1024677"/>
            <a:ext cx="6664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Gather interesting insights through visualizations (</a:t>
            </a:r>
            <a:r>
              <a:rPr lang="en-US" dirty="0" err="1"/>
              <a:t>e.g</a:t>
            </a:r>
            <a:r>
              <a:rPr lang="en-US" dirty="0"/>
              <a:t> vaccine type </a:t>
            </a:r>
            <a:br>
              <a:rPr lang="en-US" dirty="0"/>
            </a:br>
            <a:r>
              <a:rPr lang="en-US" dirty="0"/>
              <a:t>market share)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350C86-1CC7-E245-8199-18E1154291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30" t="932" r="130" b="50492"/>
          <a:stretch/>
        </p:blipFill>
        <p:spPr>
          <a:xfrm>
            <a:off x="1763842" y="1666063"/>
            <a:ext cx="6435248" cy="2079804"/>
          </a:xfrm>
          <a:prstGeom prst="rect">
            <a:avLst/>
          </a:prstGeom>
        </p:spPr>
      </p:pic>
      <p:sp>
        <p:nvSpPr>
          <p:cNvPr id="26" name="Can 25">
            <a:extLst>
              <a:ext uri="{FF2B5EF4-FFF2-40B4-BE49-F238E27FC236}">
                <a16:creationId xmlns:a16="http://schemas.microsoft.com/office/drawing/2014/main" id="{DBB74E91-77F1-AC46-8657-F0FEE988BF08}"/>
              </a:ext>
            </a:extLst>
          </p:cNvPr>
          <p:cNvSpPr/>
          <p:nvPr/>
        </p:nvSpPr>
        <p:spPr>
          <a:xfrm>
            <a:off x="9375355" y="1058008"/>
            <a:ext cx="1408671" cy="1918707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 (Flexible Server)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4CC5216-5EB3-CA42-B416-718151605207}"/>
              </a:ext>
            </a:extLst>
          </p:cNvPr>
          <p:cNvCxnSpPr>
            <a:cxnSpLocks/>
          </p:cNvCxnSpPr>
          <p:nvPr/>
        </p:nvCxnSpPr>
        <p:spPr>
          <a:xfrm>
            <a:off x="9964992" y="3111394"/>
            <a:ext cx="0" cy="207980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D8481B-D864-664B-8A31-FAD89FB31339}"/>
              </a:ext>
            </a:extLst>
          </p:cNvPr>
          <p:cNvCxnSpPr>
            <a:cxnSpLocks/>
          </p:cNvCxnSpPr>
          <p:nvPr/>
        </p:nvCxnSpPr>
        <p:spPr>
          <a:xfrm flipV="1">
            <a:off x="10156853" y="3111393"/>
            <a:ext cx="0" cy="20798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9404C5-CE39-9D43-A883-34FF06F72011}"/>
              </a:ext>
            </a:extLst>
          </p:cNvPr>
          <p:cNvCxnSpPr>
            <a:cxnSpLocks/>
          </p:cNvCxnSpPr>
          <p:nvPr/>
        </p:nvCxnSpPr>
        <p:spPr>
          <a:xfrm>
            <a:off x="655686" y="2737161"/>
            <a:ext cx="8340" cy="277614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A2F99A-B4AF-584F-A6DC-90B2DE736C18}"/>
              </a:ext>
            </a:extLst>
          </p:cNvPr>
          <p:cNvCxnSpPr>
            <a:cxnSpLocks/>
          </p:cNvCxnSpPr>
          <p:nvPr/>
        </p:nvCxnSpPr>
        <p:spPr>
          <a:xfrm flipV="1">
            <a:off x="866184" y="2737161"/>
            <a:ext cx="14566" cy="273142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BBF28766-125A-9440-9B6E-3BA3A6EB05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7811" y="3795059"/>
            <a:ext cx="36322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423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54798" y="59397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 flipV="1">
            <a:off x="2092411" y="6196641"/>
            <a:ext cx="6273113" cy="3821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2416137" y="1643208"/>
            <a:ext cx="630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BB044-7FEB-D047-BBF5-B07E7FA64FBF}"/>
              </a:ext>
            </a:extLst>
          </p:cNvPr>
          <p:cNvCxnSpPr>
            <a:cxnSpLocks/>
          </p:cNvCxnSpPr>
          <p:nvPr/>
        </p:nvCxnSpPr>
        <p:spPr>
          <a:xfrm flipH="1">
            <a:off x="2092412" y="6415220"/>
            <a:ext cx="6273112" cy="661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5BC6F9-47B3-6840-A66B-0A3CE5965911}"/>
              </a:ext>
            </a:extLst>
          </p:cNvPr>
          <p:cNvSpPr txBox="1"/>
          <p:nvPr/>
        </p:nvSpPr>
        <p:spPr>
          <a:xfrm>
            <a:off x="1482329" y="143881"/>
            <a:ext cx="3935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What Did We Build?</a:t>
            </a:r>
          </a:p>
        </p:txBody>
      </p:sp>
      <p:pic>
        <p:nvPicPr>
          <p:cNvPr id="8194" name="Picture 2" descr="Free Vector | People holding world wide web icons">
            <a:extLst>
              <a:ext uri="{FF2B5EF4-FFF2-40B4-BE49-F238E27FC236}">
                <a16:creationId xmlns:a16="http://schemas.microsoft.com/office/drawing/2014/main" id="{E58DEBE2-BE5B-1341-88E6-7A918CA56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847" y="5191198"/>
            <a:ext cx="1623114" cy="12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What's the Operating System of my Webapp &gt; All Things Cloud">
            <a:extLst>
              <a:ext uri="{FF2B5EF4-FFF2-40B4-BE49-F238E27FC236}">
                <a16:creationId xmlns:a16="http://schemas.microsoft.com/office/drawing/2014/main" id="{9F298ADB-B769-964F-8377-141BC567E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434" y="5409412"/>
            <a:ext cx="907413" cy="90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3C7378-6CB5-8F45-B1B6-02FA6D2629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35" t="1" r="2901" b="22159"/>
          <a:stretch/>
        </p:blipFill>
        <p:spPr>
          <a:xfrm>
            <a:off x="7856707" y="6437159"/>
            <a:ext cx="4324865" cy="347268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FD994F9E-8B6E-3244-A52D-59D63B32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95" y="5513308"/>
            <a:ext cx="943293" cy="109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n 25">
            <a:extLst>
              <a:ext uri="{FF2B5EF4-FFF2-40B4-BE49-F238E27FC236}">
                <a16:creationId xmlns:a16="http://schemas.microsoft.com/office/drawing/2014/main" id="{DBB74E91-77F1-AC46-8657-F0FEE988BF08}"/>
              </a:ext>
            </a:extLst>
          </p:cNvPr>
          <p:cNvSpPr/>
          <p:nvPr/>
        </p:nvSpPr>
        <p:spPr>
          <a:xfrm>
            <a:off x="9375355" y="1058008"/>
            <a:ext cx="1408671" cy="1918707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 (Flexible Server)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4CC5216-5EB3-CA42-B416-718151605207}"/>
              </a:ext>
            </a:extLst>
          </p:cNvPr>
          <p:cNvCxnSpPr>
            <a:cxnSpLocks/>
          </p:cNvCxnSpPr>
          <p:nvPr/>
        </p:nvCxnSpPr>
        <p:spPr>
          <a:xfrm>
            <a:off x="9964992" y="3111394"/>
            <a:ext cx="0" cy="207980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D8481B-D864-664B-8A31-FAD89FB31339}"/>
              </a:ext>
            </a:extLst>
          </p:cNvPr>
          <p:cNvCxnSpPr>
            <a:cxnSpLocks/>
          </p:cNvCxnSpPr>
          <p:nvPr/>
        </p:nvCxnSpPr>
        <p:spPr>
          <a:xfrm flipV="1">
            <a:off x="10156853" y="3111393"/>
            <a:ext cx="0" cy="20798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9404C5-CE39-9D43-A883-34FF06F72011}"/>
              </a:ext>
            </a:extLst>
          </p:cNvPr>
          <p:cNvCxnSpPr>
            <a:cxnSpLocks/>
          </p:cNvCxnSpPr>
          <p:nvPr/>
        </p:nvCxnSpPr>
        <p:spPr>
          <a:xfrm>
            <a:off x="655686" y="2737161"/>
            <a:ext cx="8340" cy="277614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A2F99A-B4AF-584F-A6DC-90B2DE736C18}"/>
              </a:ext>
            </a:extLst>
          </p:cNvPr>
          <p:cNvCxnSpPr>
            <a:cxnSpLocks/>
          </p:cNvCxnSpPr>
          <p:nvPr/>
        </p:nvCxnSpPr>
        <p:spPr>
          <a:xfrm flipV="1">
            <a:off x="866184" y="2737161"/>
            <a:ext cx="14566" cy="273142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BBF28766-125A-9440-9B6E-3BA3A6EB05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7811" y="3795059"/>
            <a:ext cx="3632200" cy="231140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7990F44-3E7F-0F4D-95D4-2A41CB68C15C}"/>
              </a:ext>
            </a:extLst>
          </p:cNvPr>
          <p:cNvSpPr txBox="1">
            <a:spLocks/>
          </p:cNvSpPr>
          <p:nvPr/>
        </p:nvSpPr>
        <p:spPr>
          <a:xfrm>
            <a:off x="1914200" y="1459808"/>
            <a:ext cx="9370204" cy="3225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Transfer data to Azure Postgres.</a:t>
            </a:r>
          </a:p>
          <a:p>
            <a:r>
              <a:rPr lang="en-US" sz="2400" dirty="0"/>
              <a:t>Use Azure Web Apps to host FastAPI on the web.</a:t>
            </a:r>
          </a:p>
          <a:p>
            <a:r>
              <a:rPr lang="en-US" sz="2400" dirty="0"/>
              <a:t>Use Jupyter to visualize the data from the backend.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43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8A804-7082-5349-A17B-5116AB72E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3855E-74D2-8F45-8439-C661352DB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6FC971B-10EF-EF46-8A33-161F6A842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B32848E-587E-3347-8A8B-1E60E2EE6110}"/>
              </a:ext>
            </a:extLst>
          </p:cNvPr>
          <p:cNvSpPr txBox="1">
            <a:spLocks/>
          </p:cNvSpPr>
          <p:nvPr/>
        </p:nvSpPr>
        <p:spPr>
          <a:xfrm>
            <a:off x="1218790" y="21351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/>
              <a:t>Analyzing COVID Vaccine Distribution By Type in Europe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51CC581-F8C9-5142-BCB1-1C2E5A221D71}"/>
              </a:ext>
            </a:extLst>
          </p:cNvPr>
          <p:cNvSpPr txBox="1">
            <a:spLocks/>
          </p:cNvSpPr>
          <p:nvPr/>
        </p:nvSpPr>
        <p:spPr>
          <a:xfrm>
            <a:off x="1218790" y="2142320"/>
            <a:ext cx="10763003" cy="1887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With FastAPI, Python Fire, Azure Web Apps &amp; Azure Database for PostgreSQL (Flexible Server)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CD82AF-5E79-314B-8988-BB33D6CE26DF}"/>
              </a:ext>
            </a:extLst>
          </p:cNvPr>
          <p:cNvSpPr txBox="1"/>
          <p:nvPr/>
        </p:nvSpPr>
        <p:spPr>
          <a:xfrm>
            <a:off x="7530935" y="4371934"/>
            <a:ext cx="4465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Rabeea Emad</a:t>
            </a:r>
            <a:br>
              <a:rPr lang="en-US" dirty="0"/>
            </a:br>
            <a:r>
              <a:rPr lang="en-US" dirty="0"/>
              <a:t>Program Manager – Microsoft (Python Team)</a:t>
            </a:r>
          </a:p>
          <a:p>
            <a:r>
              <a:rPr lang="en-US" dirty="0"/>
              <a:t>Twitter: </a:t>
            </a:r>
            <a:r>
              <a:rPr lang="en-US" dirty="0">
                <a:hlinkClick r:id="rId3"/>
              </a:rPr>
              <a:t>@</a:t>
            </a:r>
            <a:r>
              <a:rPr lang="en-US" dirty="0" err="1">
                <a:hlinkClick r:id="rId3"/>
              </a:rPr>
              <a:t>rabeea_emad</a:t>
            </a:r>
            <a:br>
              <a:rPr lang="en-US" dirty="0"/>
            </a:br>
            <a:r>
              <a:rPr lang="en-US" dirty="0"/>
              <a:t>LinkedIn: </a:t>
            </a:r>
            <a:r>
              <a:rPr lang="en-US" sz="1200" dirty="0">
                <a:hlinkClick r:id="rId4"/>
              </a:rPr>
              <a:t>https://www.linkedin.com/in/rabeea-emad-20146327</a:t>
            </a:r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1AA515-6188-FB43-B2C3-2AF659EE9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935" y="2928800"/>
            <a:ext cx="16637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538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E5C2F-C6ED-C34D-8A8D-762B495BA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CA73D-18AA-C541-8A8B-EB3AB63D2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A735AC1C-5D9F-6A4C-91A4-140E5DBE0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B5055B4-87E6-F047-808A-7007699FBA78}"/>
              </a:ext>
            </a:extLst>
          </p:cNvPr>
          <p:cNvSpPr txBox="1">
            <a:spLocks/>
          </p:cNvSpPr>
          <p:nvPr/>
        </p:nvSpPr>
        <p:spPr>
          <a:xfrm>
            <a:off x="102704" y="-2312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Resources: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69C99D-79F0-714C-BCFD-0420FB631B03}"/>
              </a:ext>
            </a:extLst>
          </p:cNvPr>
          <p:cNvSpPr/>
          <p:nvPr/>
        </p:nvSpPr>
        <p:spPr>
          <a:xfrm>
            <a:off x="102704" y="840473"/>
            <a:ext cx="6951239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Deploy a Web App and DB Together (Portal):</a:t>
            </a:r>
          </a:p>
          <a:p>
            <a:r>
              <a:rPr lang="en-US" sz="2000" dirty="0">
                <a:hlinkClick r:id="rId3" tooltip="https://portal.azure.com/#create/microsoft.appservicewebappdatabasev3"/>
              </a:rPr>
              <a:t>https://portal.azure.com/#create/Microsoft.AppServiceWebAppDatabaseV3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Code on GitHub:</a:t>
            </a:r>
            <a:br>
              <a:rPr lang="en-US" sz="2000" dirty="0"/>
            </a:br>
            <a:r>
              <a:rPr lang="en-US" sz="2000" dirty="0">
                <a:hlinkClick r:id="rId4"/>
              </a:rPr>
              <a:t>https://github.com/raahmed/fastapi-covid-vaccine-tracker/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README Instructions:</a:t>
            </a:r>
            <a:br>
              <a:rPr lang="en-US" sz="2000" dirty="0"/>
            </a:br>
            <a:r>
              <a:rPr lang="en-US" sz="2000" dirty="0">
                <a:hlinkClick r:id="rId5"/>
              </a:rPr>
              <a:t>https://github.com/raahmed/fastapi-covid-vaccine-tracker/blob/main/README.md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Data on COVID-19 Vaccination in EU/EEA: </a:t>
            </a:r>
            <a:r>
              <a:rPr lang="en-US" sz="2000" dirty="0">
                <a:hlinkClick r:id="rId6"/>
              </a:rPr>
              <a:t>https://www.ecdc.europa.eu/en/publications-data/data-covid-19-vaccination-eu-eea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Data Meaning: </a:t>
            </a:r>
            <a:r>
              <a:rPr lang="en-US" sz="2000" dirty="0">
                <a:hlinkClick r:id="rId7"/>
              </a:rPr>
              <a:t>https://www.ecdc.europa.eu/sites/default/files/documents/Variable_Dictionary_VaccineTracker-03-2021.pdf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7440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19718-0F0F-A340-8D9C-D409CDC61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D8112-EE2E-9442-8FD9-E2094F41F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7A8BD1BB-BE66-A341-8593-3D6041A8B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56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94D1787-D2FD-2B48-90FD-E2F989375D01}"/>
              </a:ext>
            </a:extLst>
          </p:cNvPr>
          <p:cNvSpPr txBox="1">
            <a:spLocks/>
          </p:cNvSpPr>
          <p:nvPr/>
        </p:nvSpPr>
        <p:spPr>
          <a:xfrm>
            <a:off x="220928" y="5635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Thank you!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6E6D3E-7267-7C46-BFAD-432D06D6EA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0" r="1961"/>
          <a:stretch/>
        </p:blipFill>
        <p:spPr>
          <a:xfrm>
            <a:off x="7437809" y="1516856"/>
            <a:ext cx="3199588" cy="192241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EA9FD9-B085-214B-860B-6CAB3FB36FB7}"/>
              </a:ext>
            </a:extLst>
          </p:cNvPr>
          <p:cNvSpPr txBox="1">
            <a:spLocks/>
          </p:cNvSpPr>
          <p:nvPr/>
        </p:nvSpPr>
        <p:spPr>
          <a:xfrm>
            <a:off x="-30314" y="1196585"/>
            <a:ext cx="7250511" cy="3904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br>
              <a:rPr lang="en-US" sz="2400" dirty="0"/>
            </a:br>
            <a:r>
              <a:rPr lang="en-US" sz="2400" dirty="0"/>
              <a:t>	      </a:t>
            </a:r>
            <a:br>
              <a:rPr lang="en-US" sz="2400" dirty="0"/>
            </a:br>
            <a:r>
              <a:rPr lang="en-US" sz="2400" dirty="0"/>
              <a:t>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                        Follow me on Twitter:</a:t>
            </a:r>
            <a:br>
              <a:rPr lang="en-US" sz="2400" dirty="0"/>
            </a:br>
            <a:r>
              <a:rPr lang="en-US" sz="2400" dirty="0"/>
              <a:t>		   </a:t>
            </a:r>
            <a:r>
              <a:rPr lang="en-US" sz="2400" dirty="0">
                <a:hlinkClick r:id="rId4"/>
              </a:rPr>
              <a:t>@rabeea_emad</a:t>
            </a: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           Network on LinkedIn </a:t>
            </a:r>
          </a:p>
          <a:p>
            <a:pPr marL="0" indent="0">
              <a:buNone/>
            </a:pPr>
            <a:r>
              <a:rPr lang="en-US" sz="1300" dirty="0"/>
              <a:t>		      </a:t>
            </a:r>
            <a:r>
              <a:rPr lang="en-US" sz="1700" dirty="0">
                <a:hlinkClick r:id="rId5"/>
              </a:rPr>
              <a:t>https://</a:t>
            </a:r>
            <a:r>
              <a:rPr lang="en-US" sz="1700" dirty="0" err="1">
                <a:hlinkClick r:id="rId5"/>
              </a:rPr>
              <a:t>www.linkedin.com</a:t>
            </a:r>
            <a:r>
              <a:rPr lang="en-US" sz="1700" dirty="0">
                <a:hlinkClick r:id="rId5"/>
              </a:rPr>
              <a:t>/in/rabeea-emad-20146327</a:t>
            </a:r>
            <a:endParaRPr lang="en-US" sz="17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 </a:t>
            </a:r>
            <a:r>
              <a:rPr lang="en-US" sz="1800" dirty="0"/>
              <a:t>Clone the repo, play with the data &amp; tweet me your insights! </a:t>
            </a:r>
            <a:r>
              <a:rPr lang="en-US" sz="1800" dirty="0">
                <a:sym typeface="Wingdings" pitchFamily="2" charset="2"/>
              </a:rPr>
              <a:t> 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9" name="Picture 2" descr="Who Made That Twitter Bird? - The New York Times">
            <a:extLst>
              <a:ext uri="{FF2B5EF4-FFF2-40B4-BE49-F238E27FC236}">
                <a16:creationId xmlns:a16="http://schemas.microsoft.com/office/drawing/2014/main" id="{9A6EB57F-A0BD-D547-A5D3-C4C79C43A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14" y="1797217"/>
            <a:ext cx="1108102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122195-8D68-0A42-9B94-70530FB568FE}"/>
              </a:ext>
            </a:extLst>
          </p:cNvPr>
          <p:cNvSpPr/>
          <p:nvPr/>
        </p:nvSpPr>
        <p:spPr>
          <a:xfrm>
            <a:off x="7092304" y="4001294"/>
            <a:ext cx="5099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7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A6E3BC-E497-5F46-9D32-B4D9BA876C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774156"/>
            <a:ext cx="20320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00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54798" y="593972"/>
            <a:ext cx="1709739" cy="20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 flipV="1">
            <a:off x="2092411" y="6196641"/>
            <a:ext cx="6273113" cy="3821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2416137" y="1643208"/>
            <a:ext cx="6307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BB044-7FEB-D047-BBF5-B07E7FA64FBF}"/>
              </a:ext>
            </a:extLst>
          </p:cNvPr>
          <p:cNvCxnSpPr>
            <a:cxnSpLocks/>
          </p:cNvCxnSpPr>
          <p:nvPr/>
        </p:nvCxnSpPr>
        <p:spPr>
          <a:xfrm flipH="1">
            <a:off x="2092412" y="6415220"/>
            <a:ext cx="6273112" cy="661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5BC6F9-47B3-6840-A66B-0A3CE5965911}"/>
              </a:ext>
            </a:extLst>
          </p:cNvPr>
          <p:cNvSpPr txBox="1"/>
          <p:nvPr/>
        </p:nvSpPr>
        <p:spPr>
          <a:xfrm>
            <a:off x="1482329" y="143881"/>
            <a:ext cx="5715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What Are We Building Today?</a:t>
            </a:r>
          </a:p>
        </p:txBody>
      </p:sp>
      <p:pic>
        <p:nvPicPr>
          <p:cNvPr id="8194" name="Picture 2" descr="Free Vector | People holding world wide web icons">
            <a:extLst>
              <a:ext uri="{FF2B5EF4-FFF2-40B4-BE49-F238E27FC236}">
                <a16:creationId xmlns:a16="http://schemas.microsoft.com/office/drawing/2014/main" id="{E58DEBE2-BE5B-1341-88E6-7A918CA56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847" y="5191198"/>
            <a:ext cx="1623114" cy="12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What's the Operating System of my Webapp &gt; All Things Cloud">
            <a:extLst>
              <a:ext uri="{FF2B5EF4-FFF2-40B4-BE49-F238E27FC236}">
                <a16:creationId xmlns:a16="http://schemas.microsoft.com/office/drawing/2014/main" id="{9F298ADB-B769-964F-8377-141BC567E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434" y="5409412"/>
            <a:ext cx="907413" cy="90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3C7378-6CB5-8F45-B1B6-02FA6D2629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35" t="1" r="2901" b="22159"/>
          <a:stretch/>
        </p:blipFill>
        <p:spPr>
          <a:xfrm>
            <a:off x="7856707" y="6437159"/>
            <a:ext cx="4324865" cy="347268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FD994F9E-8B6E-3244-A52D-59D63B32D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95" y="5513308"/>
            <a:ext cx="943293" cy="109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an 25">
            <a:extLst>
              <a:ext uri="{FF2B5EF4-FFF2-40B4-BE49-F238E27FC236}">
                <a16:creationId xmlns:a16="http://schemas.microsoft.com/office/drawing/2014/main" id="{DBB74E91-77F1-AC46-8657-F0FEE988BF08}"/>
              </a:ext>
            </a:extLst>
          </p:cNvPr>
          <p:cNvSpPr/>
          <p:nvPr/>
        </p:nvSpPr>
        <p:spPr>
          <a:xfrm>
            <a:off x="9375355" y="1058008"/>
            <a:ext cx="1408671" cy="1918707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PostgreSQL (Flexible Server)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4CC5216-5EB3-CA42-B416-718151605207}"/>
              </a:ext>
            </a:extLst>
          </p:cNvPr>
          <p:cNvCxnSpPr>
            <a:cxnSpLocks/>
          </p:cNvCxnSpPr>
          <p:nvPr/>
        </p:nvCxnSpPr>
        <p:spPr>
          <a:xfrm>
            <a:off x="9964992" y="3111394"/>
            <a:ext cx="0" cy="207980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D8481B-D864-664B-8A31-FAD89FB31339}"/>
              </a:ext>
            </a:extLst>
          </p:cNvPr>
          <p:cNvCxnSpPr>
            <a:cxnSpLocks/>
          </p:cNvCxnSpPr>
          <p:nvPr/>
        </p:nvCxnSpPr>
        <p:spPr>
          <a:xfrm flipV="1">
            <a:off x="10156853" y="3111393"/>
            <a:ext cx="0" cy="20798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E9404C5-CE39-9D43-A883-34FF06F72011}"/>
              </a:ext>
            </a:extLst>
          </p:cNvPr>
          <p:cNvCxnSpPr>
            <a:cxnSpLocks/>
          </p:cNvCxnSpPr>
          <p:nvPr/>
        </p:nvCxnSpPr>
        <p:spPr>
          <a:xfrm>
            <a:off x="655686" y="2737161"/>
            <a:ext cx="8340" cy="277614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A2F99A-B4AF-584F-A6DC-90B2DE736C18}"/>
              </a:ext>
            </a:extLst>
          </p:cNvPr>
          <p:cNvCxnSpPr>
            <a:cxnSpLocks/>
          </p:cNvCxnSpPr>
          <p:nvPr/>
        </p:nvCxnSpPr>
        <p:spPr>
          <a:xfrm flipV="1">
            <a:off x="866184" y="2737161"/>
            <a:ext cx="14566" cy="273142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BBF28766-125A-9440-9B6E-3BA3A6EB05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37811" y="3795059"/>
            <a:ext cx="3632200" cy="231140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7990F44-3E7F-0F4D-95D4-2A41CB68C15C}"/>
              </a:ext>
            </a:extLst>
          </p:cNvPr>
          <p:cNvSpPr txBox="1">
            <a:spLocks/>
          </p:cNvSpPr>
          <p:nvPr/>
        </p:nvSpPr>
        <p:spPr>
          <a:xfrm>
            <a:off x="1914200" y="1459808"/>
            <a:ext cx="9370204" cy="3225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Transfer COVID data to Azure Postgres.</a:t>
            </a:r>
          </a:p>
          <a:p>
            <a:r>
              <a:rPr lang="en-US" sz="2400" dirty="0"/>
              <a:t>Use Azure Web Apps to host FastAPI on the web.</a:t>
            </a:r>
          </a:p>
          <a:p>
            <a:r>
              <a:rPr lang="en-US" sz="2400" dirty="0"/>
              <a:t>Use Jupyter to visualize the data from the backend.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65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C9FE9-40CD-674A-AEB6-EF2D93A66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1EAEC-9098-7F42-AF56-6D8C09F97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FE54F97-F611-6C45-ACCE-3AADF6992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F60CD1E-7D4A-AC4F-B406-977D45D5CCC9}"/>
              </a:ext>
            </a:extLst>
          </p:cNvPr>
          <p:cNvSpPr txBox="1">
            <a:spLocks/>
          </p:cNvSpPr>
          <p:nvPr/>
        </p:nvSpPr>
        <p:spPr>
          <a:xfrm>
            <a:off x="570016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Pre-Requisites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0E5FFD1-D9E5-A84A-8A75-C6BEC37688EA}"/>
              </a:ext>
            </a:extLst>
          </p:cNvPr>
          <p:cNvSpPr txBox="1">
            <a:spLocks/>
          </p:cNvSpPr>
          <p:nvPr/>
        </p:nvSpPr>
        <p:spPr>
          <a:xfrm>
            <a:off x="570016" y="1825625"/>
            <a:ext cx="118868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hlinkClick r:id="rId3"/>
              </a:rPr>
              <a:t>Python 3.8+</a:t>
            </a:r>
            <a:r>
              <a:rPr lang="en-US" sz="2400" dirty="0"/>
              <a:t> installed</a:t>
            </a:r>
          </a:p>
          <a:p>
            <a:r>
              <a:rPr lang="en-US" sz="2400" dirty="0">
                <a:hlinkClick r:id="rId4"/>
              </a:rPr>
              <a:t>Visual Studio Code</a:t>
            </a:r>
            <a:r>
              <a:rPr lang="en-US" sz="2400" dirty="0"/>
              <a:t> installed (optional but highly recommended)</a:t>
            </a:r>
          </a:p>
          <a:p>
            <a:r>
              <a:rPr lang="en-US" sz="2400" dirty="0">
                <a:hlinkClick r:id="rId5"/>
              </a:rPr>
              <a:t>Azure Free Account</a:t>
            </a:r>
            <a:r>
              <a:rPr lang="en-US" sz="2400" dirty="0"/>
              <a:t> </a:t>
            </a:r>
          </a:p>
          <a:p>
            <a:r>
              <a:rPr lang="en-US" sz="2400" dirty="0">
                <a:hlinkClick r:id="rId6"/>
              </a:rPr>
              <a:t>Azure CLI</a:t>
            </a:r>
            <a:r>
              <a:rPr lang="en-US" sz="2400" dirty="0"/>
              <a:t> installed (used to run ‘</a:t>
            </a:r>
            <a:r>
              <a:rPr lang="en-US" sz="2400" dirty="0" err="1"/>
              <a:t>az</a:t>
            </a:r>
            <a:r>
              <a:rPr lang="en-US" sz="2400" dirty="0"/>
              <a:t>’ commands)</a:t>
            </a:r>
          </a:p>
          <a:p>
            <a:r>
              <a:rPr lang="en-US" sz="2400" dirty="0"/>
              <a:t>Code </a:t>
            </a:r>
            <a:r>
              <a:rPr lang="en-US" sz="2400" dirty="0">
                <a:hlinkClick r:id="rId7"/>
              </a:rPr>
              <a:t>cloned</a:t>
            </a:r>
            <a:r>
              <a:rPr lang="en-US" sz="2400" dirty="0"/>
              <a:t> from GitHub Repository</a:t>
            </a:r>
          </a:p>
          <a:p>
            <a:r>
              <a:rPr lang="en-US" sz="2400" dirty="0"/>
              <a:t>Dependencies Installed and Virtual Environment Activated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75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F223208-4D31-724D-870D-85699B0A1049}"/>
              </a:ext>
            </a:extLst>
          </p:cNvPr>
          <p:cNvSpPr txBox="1">
            <a:spLocks/>
          </p:cNvSpPr>
          <p:nvPr/>
        </p:nvSpPr>
        <p:spPr>
          <a:xfrm>
            <a:off x="138705" y="1930735"/>
            <a:ext cx="6915238" cy="2886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Understanding Data, Formulating Questions &amp;</a:t>
            </a:r>
            <a:br>
              <a:rPr lang="en-US" dirty="0"/>
            </a:br>
            <a:r>
              <a:rPr lang="en-US" dirty="0"/>
              <a:t>Filtering Relevant Components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F439B9-F31F-1C41-9950-FB86AC6FDDD4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4026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41243" y="4318458"/>
            <a:ext cx="1946997" cy="238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>
            <a:off x="836194" y="2490389"/>
            <a:ext cx="0" cy="171090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836194" y="2794552"/>
            <a:ext cx="1103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Download </a:t>
            </a:r>
            <a:r>
              <a:rPr lang="en-US" sz="1400" dirty="0">
                <a:hlinkClick r:id="rId3"/>
              </a:rPr>
              <a:t>data</a:t>
            </a:r>
            <a:r>
              <a:rPr lang="en-US" sz="1400" dirty="0"/>
              <a:t> from ECDC to repo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3DC86F67-1B69-6946-BF2F-AC5B00271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633421"/>
              </p:ext>
            </p:extLst>
          </p:nvPr>
        </p:nvGraphicFramePr>
        <p:xfrm>
          <a:off x="1702887" y="918077"/>
          <a:ext cx="6814945" cy="3749392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237234">
                  <a:extLst>
                    <a:ext uri="{9D8B030D-6E8A-4147-A177-3AD203B41FA5}">
                      <a16:colId xmlns:a16="http://schemas.microsoft.com/office/drawing/2014/main" val="2486527851"/>
                    </a:ext>
                  </a:extLst>
                </a:gridCol>
                <a:gridCol w="2490772">
                  <a:extLst>
                    <a:ext uri="{9D8B030D-6E8A-4147-A177-3AD203B41FA5}">
                      <a16:colId xmlns:a16="http://schemas.microsoft.com/office/drawing/2014/main" val="2848443979"/>
                    </a:ext>
                  </a:extLst>
                </a:gridCol>
                <a:gridCol w="2086939">
                  <a:extLst>
                    <a:ext uri="{9D8B030D-6E8A-4147-A177-3AD203B41FA5}">
                      <a16:colId xmlns:a16="http://schemas.microsoft.com/office/drawing/2014/main" val="729421126"/>
                    </a:ext>
                  </a:extLst>
                </a:gridCol>
              </a:tblGrid>
              <a:tr h="1009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Number of Doses Received from Manufacturer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Reporting Country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Vaccine Manufacturer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7929503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JANSS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3511497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AZ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9195890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084532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3713665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61425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1035271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3999309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61425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3983923"/>
                  </a:ext>
                </a:extLst>
              </a:tr>
              <a:tr h="342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AZ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373831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7F1B911-20AA-1C4C-A1D0-B9B5F3D3AE92}"/>
              </a:ext>
            </a:extLst>
          </p:cNvPr>
          <p:cNvSpPr txBox="1"/>
          <p:nvPr/>
        </p:nvSpPr>
        <p:spPr>
          <a:xfrm>
            <a:off x="94735" y="209365"/>
            <a:ext cx="11754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Understanding Data, Formulating Questions and Filtering Relevant Components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DBDFDE-B723-0F4D-B2D5-C73D46DA27D2}"/>
              </a:ext>
            </a:extLst>
          </p:cNvPr>
          <p:cNvSpPr txBox="1"/>
          <p:nvPr/>
        </p:nvSpPr>
        <p:spPr>
          <a:xfrm>
            <a:off x="2185082" y="5070859"/>
            <a:ext cx="75738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Questions: </a:t>
            </a:r>
          </a:p>
          <a:p>
            <a:br>
              <a:rPr lang="en-US" dirty="0"/>
            </a:br>
            <a:r>
              <a:rPr lang="en-US" dirty="0"/>
              <a:t>-     What are the most popular vaccines for every country?</a:t>
            </a:r>
          </a:p>
          <a:p>
            <a:pPr marL="285750" indent="-285750">
              <a:buFontTx/>
              <a:buChar char="-"/>
            </a:pPr>
            <a:r>
              <a:rPr lang="en-US" dirty="0"/>
              <a:t>What are the least popular vaccines for every country?</a:t>
            </a:r>
          </a:p>
          <a:p>
            <a:pPr marL="285750" indent="-285750">
              <a:buFontTx/>
              <a:buChar char="-"/>
            </a:pPr>
            <a:r>
              <a:rPr lang="en-US" dirty="0"/>
              <a:t>What are the relative market shares of each vaccine type for every country?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91A297-0052-3349-A96A-481E8F0D1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623" y="918075"/>
            <a:ext cx="2774434" cy="1325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E22F91-637C-1545-9F0D-267BC34B8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0816" y="2357318"/>
            <a:ext cx="2408419" cy="3749394"/>
          </a:xfrm>
          <a:prstGeom prst="rect">
            <a:avLst/>
          </a:prstGeom>
        </p:spPr>
      </p:pic>
      <p:pic>
        <p:nvPicPr>
          <p:cNvPr id="3" name="Picture 2" descr="Homepage | European Centre for Disease Prevention and Control">
            <a:extLst>
              <a:ext uri="{FF2B5EF4-FFF2-40B4-BE49-F238E27FC236}">
                <a16:creationId xmlns:a16="http://schemas.microsoft.com/office/drawing/2014/main" id="{961E7372-BBA3-AA48-80C8-366A85E0F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3" y="966179"/>
            <a:ext cx="1384301" cy="123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680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18E60-715B-1244-8FA7-C56B65F7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10B56-A71C-5F48-A888-3688143CC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0B9DE305-FBCE-C049-98F2-14A72E108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F223208-4D31-724D-870D-85699B0A1049}"/>
              </a:ext>
            </a:extLst>
          </p:cNvPr>
          <p:cNvSpPr txBox="1">
            <a:spLocks/>
          </p:cNvSpPr>
          <p:nvPr/>
        </p:nvSpPr>
        <p:spPr>
          <a:xfrm>
            <a:off x="613718" y="2766218"/>
            <a:ext cx="6309596" cy="1888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Demo: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Set up Database &amp; </a:t>
            </a:r>
            <a:br>
              <a:rPr lang="en-US" dirty="0"/>
            </a:br>
            <a:r>
              <a:rPr lang="en-US" dirty="0"/>
              <a:t>Local Connection Variables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C77022-10CA-8A4A-B3FF-B8D0828A91D2}"/>
              </a:ext>
            </a:extLst>
          </p:cNvPr>
          <p:cNvSpPr/>
          <p:nvPr/>
        </p:nvSpPr>
        <p:spPr>
          <a:xfrm>
            <a:off x="0" y="616970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Code on GitHub:</a:t>
            </a:r>
            <a:br>
              <a:rPr lang="en-US" sz="1200" dirty="0"/>
            </a:br>
            <a:r>
              <a:rPr lang="en-US" sz="1200" dirty="0">
                <a:hlinkClick r:id="rId3"/>
              </a:rPr>
              <a:t>https://github.com/raahmed/fastapi-covid-vaccine-tracker/</a:t>
            </a:r>
            <a:br>
              <a:rPr lang="en-US" sz="1200" dirty="0"/>
            </a:b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40078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DEEF-AD10-2048-900F-0AC6B986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C97F6-DDE9-2E45-B040-A23E75DE0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54F139F2-40AD-B64A-A384-333DDC176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003" y="-8312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34E251C-87EC-E346-92B0-7CEC12C84601}"/>
              </a:ext>
            </a:extLst>
          </p:cNvPr>
          <p:cNvSpPr txBox="1">
            <a:spLocks/>
          </p:cNvSpPr>
          <p:nvPr/>
        </p:nvSpPr>
        <p:spPr>
          <a:xfrm>
            <a:off x="381000" y="98425"/>
            <a:ext cx="11239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Fast Forward: Output of Database Create Command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D0AD7-C636-6C43-B38B-AB140B7C0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68" y="1558925"/>
            <a:ext cx="10864932" cy="377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78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>
            <a:extLst>
              <a:ext uri="{FF2B5EF4-FFF2-40B4-BE49-F238E27FC236}">
                <a16:creationId xmlns:a16="http://schemas.microsoft.com/office/drawing/2014/main" id="{7ADBC186-476E-4646-8A4C-738AC97D8065}"/>
              </a:ext>
            </a:extLst>
          </p:cNvPr>
          <p:cNvSpPr/>
          <p:nvPr/>
        </p:nvSpPr>
        <p:spPr>
          <a:xfrm>
            <a:off x="10037130" y="4559654"/>
            <a:ext cx="1948753" cy="2332403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Database for </a:t>
            </a:r>
            <a:r>
              <a:rPr lang="en-US" dirty="0" err="1"/>
              <a:t>PostgrSQL</a:t>
            </a:r>
            <a:r>
              <a:rPr lang="en-US" dirty="0"/>
              <a:t> (Flexible Server)</a:t>
            </a:r>
          </a:p>
        </p:txBody>
      </p:sp>
      <p:pic>
        <p:nvPicPr>
          <p:cNvPr id="1026" name="Picture 2" descr="Woman using computer icon image Royalty Free Vector Image">
            <a:extLst>
              <a:ext uri="{FF2B5EF4-FFF2-40B4-BE49-F238E27FC236}">
                <a16:creationId xmlns:a16="http://schemas.microsoft.com/office/drawing/2014/main" id="{B61B5146-4665-7249-A210-7F76620E7A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48"/>
          <a:stretch/>
        </p:blipFill>
        <p:spPr bwMode="auto">
          <a:xfrm>
            <a:off x="161704" y="4279556"/>
            <a:ext cx="1900338" cy="233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4761D83-1452-EB44-9DEF-FA2DD398A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67" y="716261"/>
            <a:ext cx="1553355" cy="155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0D7E13-7EEB-254B-94F4-F2C1763EC768}"/>
              </a:ext>
            </a:extLst>
          </p:cNvPr>
          <p:cNvCxnSpPr>
            <a:cxnSpLocks/>
          </p:cNvCxnSpPr>
          <p:nvPr/>
        </p:nvCxnSpPr>
        <p:spPr>
          <a:xfrm>
            <a:off x="991544" y="2486415"/>
            <a:ext cx="0" cy="1793141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DF4CF-CED8-504E-804D-C65BC7A2BA8D}"/>
              </a:ext>
            </a:extLst>
          </p:cNvPr>
          <p:cNvSpPr txBox="1"/>
          <p:nvPr/>
        </p:nvSpPr>
        <p:spPr>
          <a:xfrm>
            <a:off x="54958" y="2369698"/>
            <a:ext cx="1099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Download data from internet to your working repo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1559D9-77A7-9541-9A13-FB41A1B2B86B}"/>
              </a:ext>
            </a:extLst>
          </p:cNvPr>
          <p:cNvCxnSpPr>
            <a:cxnSpLocks/>
          </p:cNvCxnSpPr>
          <p:nvPr/>
        </p:nvCxnSpPr>
        <p:spPr>
          <a:xfrm>
            <a:off x="2355862" y="6589387"/>
            <a:ext cx="7566614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C3400E3-77C9-FF49-8F47-683B4749CF7E}"/>
              </a:ext>
            </a:extLst>
          </p:cNvPr>
          <p:cNvSpPr txBox="1"/>
          <p:nvPr/>
        </p:nvSpPr>
        <p:spPr>
          <a:xfrm>
            <a:off x="2355862" y="825761"/>
            <a:ext cx="9134360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After activating virtual env &amp; installing dependencies, log Into Azure and persist parameters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r>
              <a:rPr lang="en-US" dirty="0"/>
              <a:t>2. Create Azure Database for PostgreSQL (Flexible Server)</a:t>
            </a:r>
          </a:p>
          <a:p>
            <a:br>
              <a:rPr lang="en-US" dirty="0"/>
            </a:br>
            <a:r>
              <a:rPr lang="en-US" dirty="0"/>
              <a:t>3. Save Database Credentials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  <a:p>
            <a:br>
              <a:rPr lang="en-US" dirty="0"/>
            </a:br>
            <a:br>
              <a:rPr lang="en-US" dirty="0"/>
            </a:br>
            <a:r>
              <a:rPr lang="en-US" dirty="0"/>
              <a:t>4. Create and export the Database Connection String</a:t>
            </a:r>
            <a:br>
              <a:rPr lang="en-US" dirty="0"/>
            </a:br>
            <a:br>
              <a:rPr lang="en-US" dirty="0"/>
            </a:br>
            <a:endParaRPr lang="en-US" sz="1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FC2E185-D813-6148-BD19-35A4E9923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191" y="2283742"/>
            <a:ext cx="9115220" cy="2026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200F01-21C0-EB40-A64E-D58F5C3C5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191" y="2848556"/>
            <a:ext cx="4923629" cy="18189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4A23B4-884C-D848-86ED-D39A2B0C25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7136" y="4811319"/>
            <a:ext cx="4923629" cy="7547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D458F7E-316E-4F40-A395-B97199F46C74}"/>
              </a:ext>
            </a:extLst>
          </p:cNvPr>
          <p:cNvSpPr txBox="1"/>
          <p:nvPr/>
        </p:nvSpPr>
        <p:spPr>
          <a:xfrm>
            <a:off x="164925" y="126980"/>
            <a:ext cx="8080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Recap: Set up Azure Database &amp; Connection Variables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6956EEC-3818-6140-8C9E-B470E786800C}"/>
              </a:ext>
            </a:extLst>
          </p:cNvPr>
          <p:cNvCxnSpPr>
            <a:cxnSpLocks/>
          </p:cNvCxnSpPr>
          <p:nvPr/>
        </p:nvCxnSpPr>
        <p:spPr>
          <a:xfrm flipH="1">
            <a:off x="2298618" y="6752242"/>
            <a:ext cx="759476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79D517B-9D01-2B43-86A0-BB87A13208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45" r="33138" b="28272"/>
          <a:stretch/>
        </p:blipFill>
        <p:spPr>
          <a:xfrm>
            <a:off x="2416180" y="6123738"/>
            <a:ext cx="7359638" cy="43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8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930</Words>
  <Application>Microsoft Macintosh PowerPoint</Application>
  <PresentationFormat>Widescreen</PresentationFormat>
  <Paragraphs>133</Paragraphs>
  <Slides>21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Fast Forward: Output of Web App Creation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Rabeea Emad</dc:creator>
  <cp:lastModifiedBy>Rabeea Emad</cp:lastModifiedBy>
  <cp:revision>30</cp:revision>
  <dcterms:created xsi:type="dcterms:W3CDTF">2021-07-15T20:51:05Z</dcterms:created>
  <dcterms:modified xsi:type="dcterms:W3CDTF">2021-07-30T06:35:57Z</dcterms:modified>
</cp:coreProperties>
</file>