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1" r:id="rId1"/>
  </p:sldMasterIdLst>
  <p:notesMasterIdLst>
    <p:notesMasterId r:id="rId49"/>
  </p:notesMasterIdLst>
  <p:handoutMasterIdLst>
    <p:handoutMasterId r:id="rId50"/>
  </p:handoutMasterIdLst>
  <p:sldIdLst>
    <p:sldId id="3758" r:id="rId2"/>
    <p:sldId id="1448941839" r:id="rId3"/>
    <p:sldId id="1448941842" r:id="rId4"/>
    <p:sldId id="1448941843" r:id="rId5"/>
    <p:sldId id="1448941740" r:id="rId6"/>
    <p:sldId id="1448941840" r:id="rId7"/>
    <p:sldId id="1448941841" r:id="rId8"/>
    <p:sldId id="1448941817" r:id="rId9"/>
    <p:sldId id="1448941844" r:id="rId10"/>
    <p:sldId id="1448941846" r:id="rId11"/>
    <p:sldId id="1448941827" r:id="rId12"/>
    <p:sldId id="1448941819" r:id="rId13"/>
    <p:sldId id="1448941820" r:id="rId14"/>
    <p:sldId id="1448941847" r:id="rId15"/>
    <p:sldId id="1448941821" r:id="rId16"/>
    <p:sldId id="1448941850" r:id="rId17"/>
    <p:sldId id="1448941823" r:id="rId18"/>
    <p:sldId id="1448941848" r:id="rId19"/>
    <p:sldId id="1448941851" r:id="rId20"/>
    <p:sldId id="1448941852" r:id="rId21"/>
    <p:sldId id="1448941832" r:id="rId22"/>
    <p:sldId id="1448941856" r:id="rId23"/>
    <p:sldId id="1448941857" r:id="rId24"/>
    <p:sldId id="1448941855" r:id="rId25"/>
    <p:sldId id="1448941858" r:id="rId26"/>
    <p:sldId id="1448941860" r:id="rId27"/>
    <p:sldId id="1448941861" r:id="rId28"/>
    <p:sldId id="1448941882" r:id="rId29"/>
    <p:sldId id="1448941864" r:id="rId30"/>
    <p:sldId id="1448941862" r:id="rId31"/>
    <p:sldId id="1448941863" r:id="rId32"/>
    <p:sldId id="1448941865" r:id="rId33"/>
    <p:sldId id="1448941868" r:id="rId34"/>
    <p:sldId id="1448941866" r:id="rId35"/>
    <p:sldId id="1448941883" r:id="rId36"/>
    <p:sldId id="1448941869" r:id="rId37"/>
    <p:sldId id="1448941870" r:id="rId38"/>
    <p:sldId id="1448941872" r:id="rId39"/>
    <p:sldId id="1448941873" r:id="rId40"/>
    <p:sldId id="1448941874" r:id="rId41"/>
    <p:sldId id="1448941875" r:id="rId42"/>
    <p:sldId id="1448941876" r:id="rId43"/>
    <p:sldId id="1448941877" r:id="rId44"/>
    <p:sldId id="1448941878" r:id="rId45"/>
    <p:sldId id="1448941879" r:id="rId46"/>
    <p:sldId id="1448941880" r:id="rId47"/>
    <p:sldId id="1448941881" r:id="rId4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E5E981-874D-0295-A13D-EDBB7F5FD3D8}" name="Yetunde Dada" initials="YD" userId="S::yetunde_dada@mckinsey.com::6a64f723-bb9b-4ad0-8af1-44f74bcd585f" providerId="AD"/>
  <p188:author id="{9B4A3DB8-AAF9-2B94-08C7-D2B9CE16DF03}" name="Jo Stichbury" initials="JS" userId="7NxmDAfO+ck8bhp1FiyFSOIVR2sFy8Oi8r1mYnzvSks=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521"/>
    <a:srgbClr val="080C0F"/>
    <a:srgbClr val="0001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43"/>
    <p:restoredTop sz="83076"/>
  </p:normalViewPr>
  <p:slideViewPr>
    <p:cSldViewPr snapToGrid="0" snapToObjects="1">
      <p:cViewPr varScale="1">
        <p:scale>
          <a:sx n="102" d="100"/>
          <a:sy n="102" d="100"/>
        </p:scale>
        <p:origin x="736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169" d="100"/>
          <a:sy n="169" d="100"/>
        </p:scale>
        <p:origin x="324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D69545A-CE72-1D43-A855-3A4B9670F94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0454CD-9BE2-1D48-AE54-3A0BD9E14A3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EE60DE-46D3-6543-BCBA-2FA88683448D}" type="datetimeFigureOut">
              <a:t>7/29/21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E737BE-AAA4-D140-B4D3-9ABDE1E3BA0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C0C298-0DC5-D244-8D23-866CF1731A9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A1C241-02C8-1442-9EBD-24940047DE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6405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4EF81D-A723-2D49-8C59-3E5E9A162A68}" type="datetimeFigureOut">
              <a:t>7/29/21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7CB98-D4A8-384F-AF4D-3E11FA8A6FF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71165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aterpillar.com/" TargetMode="External"/><Relationship Id="rId13" Type="http://schemas.openxmlformats.org/officeDocument/2006/relationships/hyperlink" Target="https://github.com/dssg/barefoot-winnie-public" TargetMode="External"/><Relationship Id="rId18" Type="http://schemas.openxmlformats.org/officeDocument/2006/relationships/hyperlink" Target="https://www.mercadolibre.com.ar/" TargetMode="External"/><Relationship Id="rId26" Type="http://schemas.openxmlformats.org/officeDocument/2006/relationships/hyperlink" Target="https://www.roche.com/" TargetMode="External"/><Relationship Id="rId3" Type="http://schemas.openxmlformats.org/officeDocument/2006/relationships/hyperlink" Target="https://www.absa.co.za/" TargetMode="External"/><Relationship Id="rId21" Type="http://schemas.openxmlformats.org/officeDocument/2006/relationships/hyperlink" Target="https://www.youtube.com/watch?v=_0kMmRfltEQ" TargetMode="External"/><Relationship Id="rId7" Type="http://schemas.openxmlformats.org/officeDocument/2006/relationships/hyperlink" Target="https://www.linkedin.com/posts/vangansen_mlops-machinelearning-kedro-activity-6772379995953238016-JUmo" TargetMode="External"/><Relationship Id="rId12" Type="http://schemas.openxmlformats.org/officeDocument/2006/relationships/hyperlink" Target="https://recruit.gmo.jp/engineer/jisedai/engineer/jisedai/engineer/jisedai/engineer/jisedai/engineer/jisedai/blog/kedro_and_mlflow_tracking/" TargetMode="External"/><Relationship Id="rId17" Type="http://schemas.openxmlformats.org/officeDocument/2006/relationships/hyperlink" Target="https://www.mckinsey.com/alumni/news-and-insights/global-news/firm-news/kedro-from-proprietary-to-open-source" TargetMode="External"/><Relationship Id="rId25" Type="http://schemas.openxmlformats.org/officeDocument/2006/relationships/hyperlink" Target="https://tech.retrieva.jp/entry/2020/07/28/181414" TargetMode="External"/><Relationship Id="rId2" Type="http://schemas.openxmlformats.org/officeDocument/2006/relationships/slide" Target="../slides/slide10.xml"/><Relationship Id="rId16" Type="http://schemas.openxmlformats.org/officeDocument/2006/relationships/hyperlink" Target="https://www.lftechnology.com/blog/ai-pipeline-kedro/" TargetMode="External"/><Relationship Id="rId20" Type="http://schemas.openxmlformats.org/officeDocument/2006/relationships/hyperlink" Target="https://www.youtube.com/watch?v=fCWGevB366g" TargetMode="External"/><Relationship Id="rId29" Type="http://schemas.openxmlformats.org/officeDocument/2006/relationships/hyperlink" Target="https://github.com/vchaparro/MasterThesis-wind-power-forecasting/blob/master/thesis.pdf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axa.co.uk/" TargetMode="External"/><Relationship Id="rId11" Type="http://schemas.openxmlformats.org/officeDocument/2006/relationships/hyperlink" Target="https://www.elementai.com/" TargetMode="External"/><Relationship Id="rId24" Type="http://schemas.openxmlformats.org/officeDocument/2006/relationships/hyperlink" Target="https://medium.com/quantumblack/introducing-kedro-the-open-source-library-for-production-ready-machine-learning-code-d1c6d26ce2cf" TargetMode="External"/><Relationship Id="rId32" Type="http://schemas.openxmlformats.org/officeDocument/2006/relationships/hyperlink" Target="https://youtu.be/wgnGOVNkXqU?t=2210" TargetMode="External"/><Relationship Id="rId5" Type="http://schemas.openxmlformats.org/officeDocument/2006/relationships/hyperlink" Target="https://makerspace.aisingapore.org/2020/08/leveraging-kedro-in-100e/" TargetMode="External"/><Relationship Id="rId15" Type="http://schemas.openxmlformats.org/officeDocument/2006/relationships/hyperlink" Target="https://www.linkedin.com/posts/lionel-trebuchon_mlflow-kedro-ml-ugcPost-6747074322164154368-umKw" TargetMode="External"/><Relationship Id="rId23" Type="http://schemas.openxmlformats.org/officeDocument/2006/relationships/hyperlink" Target="https://prediqt.co/" TargetMode="External"/><Relationship Id="rId28" Type="http://schemas.openxmlformats.org/officeDocument/2006/relationships/hyperlink" Target="https://www.linkedin.com/feed/update/urn:li:activity:6749338226403766272/updateEntityUrn=urn%3Ali%3Afs_feedUpdate%3A%28V2%2Curn%3Ali%3Aactivity%3A6749338226403766272%29" TargetMode="External"/><Relationship Id="rId10" Type="http://schemas.openxmlformats.org/officeDocument/2006/relationships/hyperlink" Target="https://www.dendra.io/" TargetMode="External"/><Relationship Id="rId19" Type="http://schemas.openxmlformats.org/officeDocument/2006/relationships/hyperlink" Target="https://www.modec.com/" TargetMode="External"/><Relationship Id="rId31" Type="http://schemas.openxmlformats.org/officeDocument/2006/relationships/hyperlink" Target="https://www.wovenlight.com/" TargetMode="External"/><Relationship Id="rId4" Type="http://schemas.openxmlformats.org/officeDocument/2006/relationships/hyperlink" Target="https://acensi.eu/page/home" TargetMode="External"/><Relationship Id="rId9" Type="http://schemas.openxmlformats.org/officeDocument/2006/relationships/hyperlink" Target="https://www.crim.ca/en/" TargetMode="External"/><Relationship Id="rId14" Type="http://schemas.openxmlformats.org/officeDocument/2006/relationships/hyperlink" Target="https://junglescouteng.medium.com/jungle-scout-case-study-kedro-airflow-and-mlflow-use-on-production-code-150d7231d42e" TargetMode="External"/><Relationship Id="rId22" Type="http://schemas.openxmlformats.org/officeDocument/2006/relationships/hyperlink" Target="https://www.odesla.org/" TargetMode="External"/><Relationship Id="rId27" Type="http://schemas.openxmlformats.org/officeDocument/2006/relationships/hyperlink" Target="https://www.linkedin.com/posts/seleznev-artem_welcome-to-kedros-documentation-kedro-activity-6767523561109385216-woTt" TargetMode="External"/><Relationship Id="rId30" Type="http://schemas.openxmlformats.org/officeDocument/2006/relationships/hyperlink" Target="https://urbanlogiq.com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5EBCF4-26FC-4F76-8DA1-52FDDC328D44}" type="slidenum">
              <a:rPr lang="en-GB" smtClean="0"/>
              <a:pPr/>
              <a:t>1</a:t>
            </a:fld>
            <a:endParaRPr lang="en-GB" dirty="0"/>
          </a:p>
        </p:txBody>
      </p:sp>
      <p:sp>
        <p:nvSpPr>
          <p:cNvPr id="9" name="Slide Image Placeholder 8">
            <a:extLst>
              <a:ext uri="{FF2B5EF4-FFF2-40B4-BE49-F238E27FC236}">
                <a16:creationId xmlns:a16="http://schemas.microsoft.com/office/drawing/2014/main" id="{2B5F12F4-3B16-47D8-8E55-76F241A29C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19088" y="201613"/>
            <a:ext cx="6464300" cy="3636962"/>
          </a:xfrm>
        </p:spPr>
      </p:sp>
      <p:sp>
        <p:nvSpPr>
          <p:cNvPr id="10" name="Notes Placeholder 9">
            <a:extLst>
              <a:ext uri="{FF2B5EF4-FFF2-40B4-BE49-F238E27FC236}">
                <a16:creationId xmlns:a16="http://schemas.microsoft.com/office/drawing/2014/main" id="{20187E08-F06D-4FF9-B224-7685F48C33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7064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196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69383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Make this a quick through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59106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09614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75267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47116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1154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20643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49688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6022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25962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60351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72167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17694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06091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  <a:p>
            <a:r>
              <a:rPr lang="en-US"/>
              <a:t>Split into 2 images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33710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27222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04315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66067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Add a joke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66540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2043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30633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98746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56888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56999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838478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36068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  <a:p>
            <a:endParaRPr lang="en-US"/>
          </a:p>
          <a:p>
            <a:r>
              <a:rPr lang="en-US"/>
              <a:t>More time to look at the code</a:t>
            </a:r>
          </a:p>
          <a:p>
            <a:r>
              <a:rPr lang="en-US"/>
              <a:t>Click open great expectation yaml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239226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292007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084446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  <a:p>
            <a:endParaRPr lang="en-US"/>
          </a:p>
          <a:p>
            <a:r>
              <a:rPr lang="en-US"/>
              <a:t>During developments details is King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60682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https://github.com/microsoft/recommenders/blob/main/examples/05_operationalize/als_movie_o16n.ipynb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36140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7909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https://github.com/microsoft/recommenders/blob/main/examples/02_model_collaborative_filtering/sar_deep_dive.ipynb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21410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81404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19088" y="201613"/>
            <a:ext cx="6464300" cy="36369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5EBCF4-26FC-4F76-8DA1-52FDDC328D44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52254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Emphasis on understanding intuition and principle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7CB98-D4A8-384F-AF4D-3E11FA8A6FF1}" type="slidenum">
              <a:rPr lang="en-GB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8782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19088" y="201613"/>
            <a:ext cx="6464300" cy="36369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There are Kedro users across the world, who work at start-ups, major enterprises and academic institutions like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3"/>
              </a:rPr>
              <a:t>Absa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4"/>
              </a:rPr>
              <a:t>Acensi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5"/>
              </a:rPr>
              <a:t>AI Singapore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6"/>
              </a:rPr>
              <a:t>AXA UK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7"/>
              </a:rPr>
              <a:t>Belfius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8"/>
              </a:rPr>
              <a:t>Caterpillar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9"/>
              </a:rPr>
              <a:t>CRIM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10"/>
              </a:rPr>
              <a:t>Dendra Systems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11"/>
              </a:rPr>
              <a:t>Element AI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12"/>
              </a:rPr>
              <a:t>GMO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13"/>
              </a:rPr>
              <a:t>Imperial College London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14"/>
              </a:rPr>
              <a:t>Jungle Scout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15"/>
              </a:rPr>
              <a:t>Helvetas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16"/>
              </a:rPr>
              <a:t>Leapfrog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17"/>
              </a:rPr>
              <a:t>McKinsey &amp; Company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18"/>
              </a:rPr>
              <a:t>Mercado Libre Argentina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19"/>
              </a:rPr>
              <a:t>Modec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20"/>
              </a:rPr>
              <a:t>Mosaic Data Science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21"/>
              </a:rPr>
              <a:t>NaranjaX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22"/>
              </a:rPr>
              <a:t>Open Data Science LatAm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23"/>
              </a:rPr>
              <a:t>Prediqt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24"/>
              </a:rPr>
              <a:t>QuantumBlack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25"/>
              </a:rPr>
              <a:t>Retrieva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26"/>
              </a:rPr>
              <a:t>Roche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27"/>
              </a:rPr>
              <a:t>Sber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28"/>
              </a:rPr>
              <a:t>Telkomsel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29"/>
              </a:rPr>
              <a:t>Universidad Rey Juan Carlos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30"/>
              </a:rPr>
              <a:t>UrbanLogiq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,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31"/>
              </a:rPr>
              <a:t>WovenLight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 and </a:t>
            </a:r>
            <a:r>
              <a:rPr lang="en-GB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  <a:hlinkClick r:id="rId32"/>
              </a:rPr>
              <a:t>XP</a:t>
            </a:r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.</a:t>
            </a:r>
          </a:p>
          <a:p>
            <a:endParaRPr lang="en-GB" sz="1400" b="0" i="0" kern="1200" dirty="0">
              <a:solidFill>
                <a:schemeClr val="tx1"/>
              </a:solidFill>
              <a:effectLst/>
              <a:latin typeface="+mn-lt"/>
              <a:ea typeface="+mn-ea"/>
              <a:cs typeface="Arial" panose="020B0604020202020204" pitchFamily="34" charset="0"/>
            </a:endParaRPr>
          </a:p>
          <a:p>
            <a:r>
              <a:rPr lang="en-GB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Emphasise Team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5EBCF4-26FC-4F76-8DA1-52FDDC328D44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718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13" Type="http://schemas.openxmlformats.org/officeDocument/2006/relationships/image" Target="../media/image3.png"/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12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tags" Target="../tags/tag5.xml"/><Relationship Id="rId11" Type="http://schemas.openxmlformats.org/officeDocument/2006/relationships/image" Target="../media/image1.emf"/><Relationship Id="rId5" Type="http://schemas.openxmlformats.org/officeDocument/2006/relationships/tags" Target="../tags/tag4.xml"/><Relationship Id="rId10" Type="http://schemas.openxmlformats.org/officeDocument/2006/relationships/oleObject" Target="../embeddings/oleObject1.bin"/><Relationship Id="rId4" Type="http://schemas.openxmlformats.org/officeDocument/2006/relationships/tags" Target="../tags/tag3.xml"/><Relationship Id="rId9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vmlDrawing" Target="../drawings/vmlDrawing2.v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image" Target="../media/image4.emf"/><Relationship Id="rId4" Type="http://schemas.openxmlformats.org/officeDocument/2006/relationships/tags" Target="../tags/tag10.xml"/><Relationship Id="rId9" Type="http://schemas.openxmlformats.org/officeDocument/2006/relationships/oleObject" Target="../embeddings/oleObject2.bin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2" Type="http://schemas.openxmlformats.org/officeDocument/2006/relationships/tags" Target="../tags/tag14.xml"/><Relationship Id="rId1" Type="http://schemas.openxmlformats.org/officeDocument/2006/relationships/vmlDrawing" Target="../drawings/vmlDrawing3.v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10" Type="http://schemas.openxmlformats.org/officeDocument/2006/relationships/image" Target="../media/image4.emf"/><Relationship Id="rId4" Type="http://schemas.openxmlformats.org/officeDocument/2006/relationships/tags" Target="../tags/tag16.xml"/><Relationship Id="rId9" Type="http://schemas.openxmlformats.org/officeDocument/2006/relationships/oleObject" Target="../embeddings/oleObject3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61C38-1346-6944-942A-87C76DFB3B96}" type="slidenum">
              <a:rPr lang="en-GB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8016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61C38-1346-6944-942A-87C76DFB3B96}" type="slidenum">
              <a:rPr lang="en-GB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9391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61C38-1346-6944-942A-87C76DFB3B96}" type="slidenum">
              <a:rPr lang="en-GB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98761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bg bwMode="gray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61250842-B6AC-4CCF-BD2F-86A88361509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488681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0" name="think-cell Slide" r:id="rId10" imgW="395" imgH="396" progId="TCLayout.ActiveDocument.1">
                  <p:embed/>
                </p:oleObj>
              </mc:Choice>
              <mc:Fallback>
                <p:oleObj name="think-cell Slide" r:id="rId10" imgW="395" imgH="39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61250842-B6AC-4CCF-BD2F-86A8836150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500F69CF-31C5-4E37-A059-D9E216167C0A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5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083508E-99D6-457C-99FE-50A02FB4A3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63"/>
          <a:stretch/>
        </p:blipFill>
        <p:spPr bwMode="gray">
          <a:xfrm>
            <a:off x="800100" y="1"/>
            <a:ext cx="11391900" cy="6857999"/>
          </a:xfrm>
          <a:prstGeom prst="rect">
            <a:avLst/>
          </a:prstGeom>
        </p:spPr>
      </p:pic>
      <p:sp>
        <p:nvSpPr>
          <p:cNvPr id="25" name="Disclaimer-English (United States)">
            <a:extLst>
              <a:ext uri="{FF2B5EF4-FFF2-40B4-BE49-F238E27FC236}">
                <a16:creationId xmlns:a16="http://schemas.microsoft.com/office/drawing/2014/main" id="{365FDE2E-B4AC-48A0-8D5A-94F648AEA896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gray">
          <a:xfrm>
            <a:off x="551943" y="6190488"/>
            <a:ext cx="301701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b" anchorCtr="0">
            <a:spAutoFit/>
          </a:bodyPr>
          <a:lstStyle/>
          <a:p>
            <a:pPr marL="0" marR="0" lvl="0" indent="0" algn="l" defTabSz="804863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proprietary: Any use of this material without specific permission of McKinsey &amp; Company is strictly prohibited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BCEA68C-2BA0-46DF-8A2A-F2C0172C2456}"/>
              </a:ext>
            </a:extLst>
          </p:cNvPr>
          <p:cNvCxnSpPr/>
          <p:nvPr userDrawn="1"/>
        </p:nvCxnSpPr>
        <p:spPr bwMode="gray">
          <a:xfrm flipV="1">
            <a:off x="551942" y="-637"/>
            <a:ext cx="927862" cy="1619887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8F4EDCE8-45D6-432B-830A-DA85B32189A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 bwMode="gray">
          <a:xfrm>
            <a:off x="551943" y="5267250"/>
            <a:ext cx="2817480" cy="381600"/>
          </a:xfrm>
          <a:prstGeom prst="rect">
            <a:avLst/>
          </a:prstGeom>
        </p:spPr>
      </p:pic>
      <p:sp>
        <p:nvSpPr>
          <p:cNvPr id="10" name="ClientLogo">
            <a:extLst>
              <a:ext uri="{FF2B5EF4-FFF2-40B4-BE49-F238E27FC236}">
                <a16:creationId xmlns:a16="http://schemas.microsoft.com/office/drawing/2014/main" id="{F5FD688C-D044-4ECD-8BF1-98CF2FA715AA}"/>
              </a:ext>
            </a:extLst>
          </p:cNvPr>
          <p:cNvSpPr>
            <a:spLocks noGrp="1"/>
          </p:cNvSpPr>
          <p:nvPr>
            <p:ph type="pic" sz="quarter" idx="15" hasCustomPrompt="1"/>
            <p:custDataLst>
              <p:tags r:id="rId5"/>
            </p:custDataLst>
          </p:nvPr>
        </p:nvSpPr>
        <p:spPr bwMode="gray">
          <a:xfrm>
            <a:off x="3840861" y="4973418"/>
            <a:ext cx="1901952" cy="969264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Client logo goes here.</a:t>
            </a:r>
          </a:p>
        </p:txBody>
      </p:sp>
      <p:sp>
        <p:nvSpPr>
          <p:cNvPr id="12" name="Documenttype">
            <a:extLst>
              <a:ext uri="{FF2B5EF4-FFF2-40B4-BE49-F238E27FC236}">
                <a16:creationId xmlns:a16="http://schemas.microsoft.com/office/drawing/2014/main" id="{344CFBCA-3248-4520-A8B5-90DCEA862ABF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 bwMode="gray">
          <a:xfrm>
            <a:off x="551943" y="4510168"/>
            <a:ext cx="6016752" cy="215444"/>
          </a:xfrm>
          <a:prstGeom prst="rect">
            <a:avLst/>
          </a:prstGeom>
        </p:spPr>
        <p:txBody>
          <a:bodyPr wrap="square">
            <a:noAutofit/>
          </a:bodyPr>
          <a:lstStyle>
            <a:lvl1pPr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  <a:lvl2pPr marL="115888" indent="0">
              <a:buNone/>
              <a:defRPr>
                <a:solidFill>
                  <a:schemeClr val="bg1"/>
                </a:solidFill>
              </a:defRPr>
            </a:lvl2pPr>
            <a:lvl3pPr marL="466344" indent="0">
              <a:buNone/>
              <a:defRPr>
                <a:solidFill>
                  <a:schemeClr val="bg1"/>
                </a:solidFill>
              </a:defRPr>
            </a:lvl3pPr>
            <a:lvl4pPr marL="813816" indent="0">
              <a:buNone/>
              <a:defRPr>
                <a:solidFill>
                  <a:schemeClr val="bg1"/>
                </a:solidFill>
              </a:defRPr>
            </a:lvl4pPr>
            <a:lvl5pPr marL="1161288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Edit date or title/role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810CA58A-5D35-48BD-A142-B05C81CFCC53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 bwMode="gray">
          <a:xfrm>
            <a:off x="551943" y="4129616"/>
            <a:ext cx="6016752" cy="307777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spcBef>
                <a:spcPts val="0"/>
              </a:spcBef>
              <a:buNone/>
              <a:defRPr sz="20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8" name="Title">
            <a:extLst>
              <a:ext uri="{FF2B5EF4-FFF2-40B4-BE49-F238E27FC236}">
                <a16:creationId xmlns:a16="http://schemas.microsoft.com/office/drawing/2014/main" id="{FFF64D87-E939-4631-BCC1-8D942801503C}"/>
              </a:ext>
            </a:extLst>
          </p:cNvPr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 bwMode="gray">
          <a:xfrm>
            <a:off x="554736" y="1709928"/>
            <a:ext cx="6016752" cy="1412694"/>
          </a:xfrm>
          <a:prstGeom prst="rect">
            <a:avLst/>
          </a:prstGeom>
        </p:spPr>
        <p:txBody>
          <a:bodyPr anchor="t">
            <a:spAutoFit/>
          </a:bodyPr>
          <a:lstStyle>
            <a:lvl1pPr>
              <a:lnSpc>
                <a:spcPct val="90000"/>
              </a:lnSpc>
              <a:defRPr sz="5100" b="0" baseline="0">
                <a:ln w="6350" cap="flat">
                  <a:noFill/>
                  <a:miter lim="800000"/>
                </a:ln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06400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6D01440F-CB45-4B1E-BF2B-97953CB3550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5288568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3"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6D01440F-CB45-4B1E-BF2B-97953CB355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F95EE31F-4647-48C1-8F33-15A7FC3D359F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13" name="2. Slide Title">
            <a:extLst>
              <a:ext uri="{FF2B5EF4-FFF2-40B4-BE49-F238E27FC236}">
                <a16:creationId xmlns:a16="http://schemas.microsoft.com/office/drawing/2014/main" id="{5C829ED6-90BF-4B02-AD53-C2B66EC5467C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 bwMode="gray">
          <a:xfrm>
            <a:off x="554736" y="172212"/>
            <a:ext cx="11082528" cy="80329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2900" b="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2" name="3. Subtitle">
            <a:extLst>
              <a:ext uri="{FF2B5EF4-FFF2-40B4-BE49-F238E27FC236}">
                <a16:creationId xmlns:a16="http://schemas.microsoft.com/office/drawing/2014/main" id="{0F8ABF34-9C24-45F4-B9AE-EDBE37FAC548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 bwMode="gray">
          <a:xfrm>
            <a:off x="554736" y="956502"/>
            <a:ext cx="11082528" cy="276999"/>
          </a:xfrm>
        </p:spPr>
        <p:txBody>
          <a:bodyPr wrap="square" anchor="t">
            <a:noAutofit/>
          </a:bodyPr>
          <a:lstStyle>
            <a:lvl1pPr marL="0" indent="0" algn="l">
              <a:buNone/>
              <a:defRPr sz="1800" b="0">
                <a:solidFill>
                  <a:schemeClr val="accent6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5" name="1. On-page tracker">
            <a:extLst>
              <a:ext uri="{FF2B5EF4-FFF2-40B4-BE49-F238E27FC236}">
                <a16:creationId xmlns:a16="http://schemas.microsoft.com/office/drawing/2014/main" id="{B64555E0-2B10-4311-98A8-15D46306662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554734" y="32170"/>
            <a:ext cx="4480560" cy="123111"/>
          </a:xfrm>
        </p:spPr>
        <p:txBody>
          <a:bodyPr wrap="square">
            <a:noAutofit/>
          </a:bodyPr>
          <a:lstStyle>
            <a:lvl1pPr algn="l">
              <a:buNone/>
              <a:defRPr sz="800" cap="all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TRACKER</a:t>
            </a:r>
            <a:endParaRPr lang="en-GB" dirty="0"/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6B7A5719-E593-4ABE-B8F5-B2B21F4D9090}"/>
              </a:ext>
            </a:extLst>
          </p:cNvPr>
          <p:cNvSpPr>
            <a:spLocks noChangeArrowheads="1"/>
          </p:cNvSpPr>
          <p:nvPr userDrawn="1">
            <p:custDataLst>
              <p:tags r:id="rId6"/>
            </p:custDataLst>
          </p:nvPr>
        </p:nvSpPr>
        <p:spPr bwMode="gray">
          <a:xfrm>
            <a:off x="11311763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marL="0" marR="0" lvl="0" indent="0" algn="r" defTabSz="6107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BDCABE-3F10-B64C-92F1-862014417034}" type="slidenum">
              <a:rPr kumimoji="0" lang="en-GB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pPr marL="0" marR="0" lvl="0" indent="0" algn="r" defTabSz="6107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5. Source" hidden="1">
            <a:extLst>
              <a:ext uri="{FF2B5EF4-FFF2-40B4-BE49-F238E27FC236}">
                <a16:creationId xmlns:a16="http://schemas.microsoft.com/office/drawing/2014/main" id="{536B30AB-5381-4984-89AB-FC7FFFC393FA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 bwMode="gray"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 dirty="0"/>
              <a:t>Source: …</a:t>
            </a:r>
          </a:p>
        </p:txBody>
      </p:sp>
    </p:spTree>
    <p:extLst>
      <p:ext uri="{BB962C8B-B14F-4D97-AF65-F5344CB8AC3E}">
        <p14:creationId xmlns:p14="http://schemas.microsoft.com/office/powerpoint/2010/main" val="23744324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Three Column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6D01440F-CB45-4B1E-BF2B-97953CB3550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356861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0"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6D01440F-CB45-4B1E-BF2B-97953CB355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F95EE31F-4647-48C1-8F33-15A7FC3D359F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E9D900E1-FB00-45CA-9137-98926DDBD804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 bwMode="gray">
          <a:xfrm>
            <a:off x="551536" y="1709928"/>
            <a:ext cx="3461631" cy="2174400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2000" b="0" spc="-10" baseline="0">
                <a:solidFill>
                  <a:schemeClr val="tx1"/>
                </a:solidFill>
                <a:latin typeface="+mn-lt"/>
              </a:defRPr>
            </a:lvl1pPr>
            <a:lvl2pPr>
              <a:buClr>
                <a:schemeClr val="accent6"/>
              </a:buClr>
              <a:defRPr>
                <a:solidFill>
                  <a:schemeClr val="accent6"/>
                </a:solidFill>
              </a:defRPr>
            </a:lvl2pPr>
            <a:lvl3pPr>
              <a:buClr>
                <a:schemeClr val="accent6"/>
              </a:buClr>
              <a:defRPr>
                <a:solidFill>
                  <a:schemeClr val="accent6"/>
                </a:solidFill>
              </a:defRPr>
            </a:lvl3pPr>
            <a:lvl4pPr>
              <a:buClr>
                <a:schemeClr val="accent6"/>
              </a:buClr>
              <a:defRPr>
                <a:solidFill>
                  <a:schemeClr val="accent6"/>
                </a:solidFill>
              </a:defRPr>
            </a:lvl4pPr>
            <a:lvl5pPr>
              <a:buClr>
                <a:schemeClr val="accent6"/>
              </a:buCl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D4D6BBF5-D982-45DA-99C2-3F11A335DA2E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6879976" y="1709928"/>
            <a:ext cx="0" cy="4507992"/>
          </a:xfrm>
          <a:prstGeom prst="line">
            <a:avLst/>
          </a:prstGeom>
          <a:ln w="6350">
            <a:solidFill>
              <a:srgbClr val="B3B3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2D3C0A7C-4A5A-4D22-B037-A5453330ED76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9417836" y="1709928"/>
            <a:ext cx="0" cy="4507992"/>
          </a:xfrm>
          <a:prstGeom prst="line">
            <a:avLst/>
          </a:prstGeom>
          <a:ln w="6350">
            <a:solidFill>
              <a:srgbClr val="B3B3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 Placeholder 2">
            <a:extLst>
              <a:ext uri="{FF2B5EF4-FFF2-40B4-BE49-F238E27FC236}">
                <a16:creationId xmlns:a16="http://schemas.microsoft.com/office/drawing/2014/main" id="{9C43CBAB-E53D-4E85-BF3D-9E581DAB4217}"/>
              </a:ext>
            </a:extLst>
          </p:cNvPr>
          <p:cNvSpPr>
            <a:spLocks noGrp="1"/>
          </p:cNvSpPr>
          <p:nvPr userDrawn="1">
            <p:ph type="body" sz="quarter" idx="22"/>
          </p:nvPr>
        </p:nvSpPr>
        <p:spPr bwMode="gray">
          <a:xfrm>
            <a:off x="7219428" y="1709928"/>
            <a:ext cx="1904199" cy="4507992"/>
          </a:xfrm>
        </p:spPr>
        <p:txBody>
          <a:bodyPr tIns="0">
            <a:noAutofit/>
          </a:bodyPr>
          <a:lstStyle>
            <a:lvl1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4" name="Text Placeholder 2">
            <a:extLst>
              <a:ext uri="{FF2B5EF4-FFF2-40B4-BE49-F238E27FC236}">
                <a16:creationId xmlns:a16="http://schemas.microsoft.com/office/drawing/2014/main" id="{82684CEE-077B-44EA-8E01-25E6CBFAB9B8}"/>
              </a:ext>
            </a:extLst>
          </p:cNvPr>
          <p:cNvSpPr>
            <a:spLocks noGrp="1"/>
          </p:cNvSpPr>
          <p:nvPr userDrawn="1">
            <p:ph type="body" sz="quarter" idx="23"/>
          </p:nvPr>
        </p:nvSpPr>
        <p:spPr bwMode="gray">
          <a:xfrm>
            <a:off x="9736274" y="1709928"/>
            <a:ext cx="1900990" cy="4507992"/>
          </a:xfrm>
        </p:spPr>
        <p:txBody>
          <a:bodyPr tIns="0">
            <a:noAutofit/>
          </a:bodyPr>
          <a:lstStyle>
            <a:lvl1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E4CEF26E-0B8D-4825-A622-A91B0755893C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363131" y="1709928"/>
            <a:ext cx="0" cy="4507992"/>
          </a:xfrm>
          <a:prstGeom prst="line">
            <a:avLst/>
          </a:prstGeom>
          <a:ln w="6350">
            <a:solidFill>
              <a:srgbClr val="B3B3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 Placeholder 2">
            <a:extLst>
              <a:ext uri="{FF2B5EF4-FFF2-40B4-BE49-F238E27FC236}">
                <a16:creationId xmlns:a16="http://schemas.microsoft.com/office/drawing/2014/main" id="{3A4D95C3-6055-4464-9C04-7C5E3CA77271}"/>
              </a:ext>
            </a:extLst>
          </p:cNvPr>
          <p:cNvSpPr>
            <a:spLocks noGrp="1"/>
          </p:cNvSpPr>
          <p:nvPr userDrawn="1">
            <p:ph type="body" sz="quarter" idx="32"/>
          </p:nvPr>
        </p:nvSpPr>
        <p:spPr bwMode="gray">
          <a:xfrm>
            <a:off x="4667856" y="1709928"/>
            <a:ext cx="1904198" cy="4507992"/>
          </a:xfrm>
        </p:spPr>
        <p:txBody>
          <a:bodyPr tIns="0">
            <a:noAutofit/>
          </a:bodyPr>
          <a:lstStyle>
            <a:lvl1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7" name="Slide Number">
            <a:extLst>
              <a:ext uri="{FF2B5EF4-FFF2-40B4-BE49-F238E27FC236}">
                <a16:creationId xmlns:a16="http://schemas.microsoft.com/office/drawing/2014/main" id="{44E59697-D64B-4A84-A1FF-266D9CB9838C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gray">
          <a:xfrm>
            <a:off x="11311763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marL="0" marR="0" lvl="0" indent="0" algn="r" defTabSz="6107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BDCABE-3F10-B64C-92F1-862014417034}" type="slidenum">
              <a:rPr kumimoji="0" lang="en-GB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pPr marL="0" marR="0" lvl="0" indent="0" algn="r" defTabSz="6107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19" name="5. Source" hidden="1">
            <a:extLst>
              <a:ext uri="{FF2B5EF4-FFF2-40B4-BE49-F238E27FC236}">
                <a16:creationId xmlns:a16="http://schemas.microsoft.com/office/drawing/2014/main" id="{54CDD3B4-8C9A-4D7D-8D40-11FFE4D95010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 bwMode="gray"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 dirty="0"/>
              <a:t>Source: …</a:t>
            </a:r>
          </a:p>
        </p:txBody>
      </p:sp>
      <p:sp>
        <p:nvSpPr>
          <p:cNvPr id="120" name="3. Subtitle">
            <a:extLst>
              <a:ext uri="{FF2B5EF4-FFF2-40B4-BE49-F238E27FC236}">
                <a16:creationId xmlns:a16="http://schemas.microsoft.com/office/drawing/2014/main" id="{1C1C77A6-90F4-471D-AAAD-6CD5FFCDAB70}"/>
              </a:ext>
            </a:extLst>
          </p:cNvPr>
          <p:cNvSpPr>
            <a:spLocks noGrp="1"/>
          </p:cNvSpPr>
          <p:nvPr userDrawn="1">
            <p:ph type="subTitle" idx="1"/>
            <p:custDataLst>
              <p:tags r:id="rId6"/>
            </p:custDataLst>
          </p:nvPr>
        </p:nvSpPr>
        <p:spPr bwMode="gray">
          <a:xfrm>
            <a:off x="554735" y="956502"/>
            <a:ext cx="11082528" cy="276999"/>
          </a:xfrm>
        </p:spPr>
        <p:txBody>
          <a:bodyPr wrap="square" anchor="t">
            <a:noAutofit/>
          </a:bodyPr>
          <a:lstStyle>
            <a:lvl1pPr marL="0" indent="0" algn="l">
              <a:buNone/>
              <a:defRPr sz="1800" b="0">
                <a:solidFill>
                  <a:schemeClr val="accent6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21" name="1. On-page tracker">
            <a:extLst>
              <a:ext uri="{FF2B5EF4-FFF2-40B4-BE49-F238E27FC236}">
                <a16:creationId xmlns:a16="http://schemas.microsoft.com/office/drawing/2014/main" id="{1159BE7D-EF4B-4109-A316-5D31C38F3681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 bwMode="gray">
          <a:xfrm>
            <a:off x="554734" y="32170"/>
            <a:ext cx="4480560" cy="123111"/>
          </a:xfrm>
        </p:spPr>
        <p:txBody>
          <a:bodyPr>
            <a:noAutofit/>
          </a:bodyPr>
          <a:lstStyle>
            <a:lvl1pPr algn="l">
              <a:buNone/>
              <a:defRPr sz="800" cap="all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TRACKER</a:t>
            </a:r>
            <a:endParaRPr lang="en-GB" dirty="0"/>
          </a:p>
        </p:txBody>
      </p:sp>
      <p:sp>
        <p:nvSpPr>
          <p:cNvPr id="209" name="2. Slide Title">
            <a:extLst>
              <a:ext uri="{FF2B5EF4-FFF2-40B4-BE49-F238E27FC236}">
                <a16:creationId xmlns:a16="http://schemas.microsoft.com/office/drawing/2014/main" id="{F5CF7582-15FC-4F52-A42C-9DD8D01AA1F8}"/>
              </a:ext>
            </a:extLst>
          </p:cNvPr>
          <p:cNvSpPr>
            <a:spLocks noGrp="1"/>
          </p:cNvSpPr>
          <p:nvPr userDrawn="1">
            <p:ph type="title"/>
            <p:custDataLst>
              <p:tags r:id="rId7"/>
            </p:custDataLst>
          </p:nvPr>
        </p:nvSpPr>
        <p:spPr bwMode="gray">
          <a:xfrm>
            <a:off x="554736" y="172212"/>
            <a:ext cx="11082528" cy="80329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2900" b="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9760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61C38-1346-6944-942A-87C76DFB3B96}" type="slidenum">
              <a:rPr lang="en-GB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7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61C38-1346-6944-942A-87C76DFB3B96}" type="slidenum">
              <a:rPr lang="en-GB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0359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61C38-1346-6944-942A-87C76DFB3B96}" type="slidenum">
              <a:rPr lang="en-GB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061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61C38-1346-6944-942A-87C76DFB3B96}" type="slidenum">
              <a:rPr lang="en-GB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148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61C38-1346-6944-942A-87C76DFB3B96}" type="slidenum">
              <a:rPr lang="en-GB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0803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61C38-1346-6944-942A-87C76DFB3B96}" type="slidenum">
              <a:rPr lang="en-GB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073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61C38-1346-6944-942A-87C76DFB3B96}" type="slidenum">
              <a:rPr lang="en-GB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2176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61C38-1346-6944-942A-87C76DFB3B96}" type="slidenum">
              <a:rPr lang="en-GB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3917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61C38-1346-6944-942A-87C76DFB3B96}" type="slidenum">
              <a:rPr lang="en-GB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49873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  <p:sldLayoutId id="2147483754" r:id="rId13"/>
    <p:sldLayoutId id="2147483756" r:id="rId1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13" Type="http://schemas.openxmlformats.org/officeDocument/2006/relationships/image" Target="../media/image7.png"/><Relationship Id="rId3" Type="http://schemas.openxmlformats.org/officeDocument/2006/relationships/tags" Target="../tags/tag21.xml"/><Relationship Id="rId7" Type="http://schemas.openxmlformats.org/officeDocument/2006/relationships/slideLayout" Target="../slideLayouts/slideLayout12.xml"/><Relationship Id="rId12" Type="http://schemas.openxmlformats.org/officeDocument/2006/relationships/image" Target="../media/image5.emf"/><Relationship Id="rId2" Type="http://schemas.openxmlformats.org/officeDocument/2006/relationships/tags" Target="../tags/tag20.xml"/><Relationship Id="rId1" Type="http://schemas.openxmlformats.org/officeDocument/2006/relationships/vmlDrawing" Target="../drawings/vmlDrawing4.vml"/><Relationship Id="rId6" Type="http://schemas.openxmlformats.org/officeDocument/2006/relationships/tags" Target="../tags/tag24.xml"/><Relationship Id="rId11" Type="http://schemas.openxmlformats.org/officeDocument/2006/relationships/oleObject" Target="../embeddings/oleObject4.bin"/><Relationship Id="rId5" Type="http://schemas.openxmlformats.org/officeDocument/2006/relationships/tags" Target="../tags/tag23.xml"/><Relationship Id="rId10" Type="http://schemas.microsoft.com/office/2007/relationships/hdphoto" Target="../media/hdphoto1.wdp"/><Relationship Id="rId4" Type="http://schemas.openxmlformats.org/officeDocument/2006/relationships/tags" Target="../tags/tag22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hyperlink" Target="https://awards.ai/the-awards/previous-awards/the-4th-ai-award-winners/" TargetMode="Externa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mattturck.com/data2020/" TargetMode="External"/><Relationship Id="rId5" Type="http://schemas.openxmlformats.org/officeDocument/2006/relationships/hyperlink" Target="https://www.thoughtworks.com/radar/languages-and-frameworks/kedro" TargetMode="External"/><Relationship Id="rId4" Type="http://schemas.openxmlformats.org/officeDocument/2006/relationships/hyperlink" Target="https://uktcawards.com/announcing-the-award-winners-for-2020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medium.com/life-at-telkomsel/how-we-build-a-production-grade-data-pipeline-7004e56c8c98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55.png"/><Relationship Id="rId5" Type="http://schemas.openxmlformats.org/officeDocument/2006/relationships/hyperlink" Target="https://quantumblacklabs.github.io/kedro-viz/" TargetMode="External"/><Relationship Id="rId4" Type="http://schemas.openxmlformats.org/officeDocument/2006/relationships/notesSlide" Target="../notesSlides/notesSlide2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ndata.github.io/cookiecutter-data-science/#directory-structure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svg"/><Relationship Id="rId3" Type="http://schemas.openxmlformats.org/officeDocument/2006/relationships/hyperlink" Target="https://github.com/quantumblacklabs/kedro-docker" TargetMode="External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kedro.readthedocs.io/en/latest/10_deployment/11_airflow_astronomer.html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hyperlink" Target="https://www.astronomer.io/guides/airflow-kedro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4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5.png"/><Relationship Id="rId7" Type="http://schemas.openxmlformats.org/officeDocument/2006/relationships/hyperlink" Target="https://github.com/quantumblacklabs/kedro/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6.png"/><Relationship Id="rId5" Type="http://schemas.openxmlformats.org/officeDocument/2006/relationships/hyperlink" Target="https://kedro.readthedocs.io/" TargetMode="External"/><Relationship Id="rId4" Type="http://schemas.openxmlformats.org/officeDocument/2006/relationships/hyperlink" Target="https://discord.gg/7sTm3y5kKu" TargetMode="Externa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github.com/microsoft/recommenders/" TargetMode="Externa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1.gi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5.xml"/><Relationship Id="rId6" Type="http://schemas.openxmlformats.org/officeDocument/2006/relationships/image" Target="../media/image20.gif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9">
            <a:lum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-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2" hidden="1">
            <a:extLst>
              <a:ext uri="{FF2B5EF4-FFF2-40B4-BE49-F238E27FC236}">
                <a16:creationId xmlns:a16="http://schemas.microsoft.com/office/drawing/2014/main" id="{39FC409E-6B63-4080-A136-AD7EC69B20B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" name="think-cell Slide" r:id="rId11" imgW="360" imgH="360" progId="TCLayout.ActiveDocument.1">
                  <p:embed/>
                </p:oleObj>
              </mc:Choice>
              <mc:Fallback>
                <p:oleObj name="think-cell Slide" r:id="rId11" imgW="360" imgH="360" progId="TCLayout.ActiveDocument.1">
                  <p:embed/>
                  <p:pic>
                    <p:nvPicPr>
                      <p:cNvPr id="7" name="Object 2" hidden="1">
                        <a:extLst>
                          <a:ext uri="{FF2B5EF4-FFF2-40B4-BE49-F238E27FC236}">
                            <a16:creationId xmlns:a16="http://schemas.microsoft.com/office/drawing/2014/main" id="{39FC409E-6B63-4080-A136-AD7EC69B20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1" hidden="1">
            <a:extLst>
              <a:ext uri="{FF2B5EF4-FFF2-40B4-BE49-F238E27FC236}">
                <a16:creationId xmlns:a16="http://schemas.microsoft.com/office/drawing/2014/main" id="{DCBAD287-722A-43C0-9EC5-93B52452BC7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5100" dirty="0" err="1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pic>
        <p:nvPicPr>
          <p:cNvPr id="23" name="Picture Placeholder 22" descr="Diagram&#10;&#10;Description automatically generated">
            <a:extLst>
              <a:ext uri="{FF2B5EF4-FFF2-40B4-BE49-F238E27FC236}">
                <a16:creationId xmlns:a16="http://schemas.microsoft.com/office/drawing/2014/main" id="{C5520893-BFF5-224B-8B3D-6E70531E833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13"/>
          <a:srcRect l="109" r="328"/>
          <a:stretch/>
        </p:blipFill>
        <p:spPr>
          <a:xfrm>
            <a:off x="551943" y="5148072"/>
            <a:ext cx="3853543" cy="969264"/>
          </a:xfrm>
        </p:spPr>
      </p:pic>
      <p:sp>
        <p:nvSpPr>
          <p:cNvPr id="3" name="Documenttype">
            <a:extLst>
              <a:ext uri="{FF2B5EF4-FFF2-40B4-BE49-F238E27FC236}">
                <a16:creationId xmlns:a16="http://schemas.microsoft.com/office/drawing/2014/main" id="{4FF28459-D19F-42D1-A68B-7644B30B3214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95000"/>
                  </a:schemeClr>
                </a:solidFill>
                <a:latin typeface="Titillium Web" pitchFamily="2" charset="77"/>
              </a:rPr>
              <a:t>Software Engineer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47A6740A-29B0-4B13-8858-C594D154B70F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95000"/>
                  </a:schemeClr>
                </a:solidFill>
                <a:latin typeface="Titillium Web" pitchFamily="2" charset="77"/>
              </a:rPr>
              <a:t>Lim Hoang</a:t>
            </a:r>
          </a:p>
        </p:txBody>
      </p:sp>
      <p:sp>
        <p:nvSpPr>
          <p:cNvPr id="5" name="Title">
            <a:extLst>
              <a:ext uri="{FF2B5EF4-FFF2-40B4-BE49-F238E27FC236}">
                <a16:creationId xmlns:a16="http://schemas.microsoft.com/office/drawing/2014/main" id="{1FC1AF72-B675-4B56-ACE0-CAF06491AD7C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4736" y="1709928"/>
            <a:ext cx="6016752" cy="176971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 anchorCtr="0">
            <a:spAutoFit/>
          </a:bodyPr>
          <a:lstStyle/>
          <a:p>
            <a:r>
              <a:rPr lang="en-US" sz="4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 SemiBold" pitchFamily="2" charset="77"/>
              </a:rPr>
              <a:t>Reproducible &amp; Deployable Data Science with Open-Source Python</a:t>
            </a:r>
          </a:p>
        </p:txBody>
      </p:sp>
    </p:spTree>
    <p:extLst>
      <p:ext uri="{BB962C8B-B14F-4D97-AF65-F5344CB8AC3E}">
        <p14:creationId xmlns:p14="http://schemas.microsoft.com/office/powerpoint/2010/main" val="195774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2EDC8C-00A1-C64D-A070-F783F4AB22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Titillium Web" pitchFamily="2" charset="77"/>
              </a:rPr>
              <a:t>Reproducible, maintainable and modular data science </a:t>
            </a:r>
            <a:r>
              <a:rPr lang="en-US" b="1" i="1" dirty="0">
                <a:latin typeface="Titillium Web" pitchFamily="2" charset="77"/>
              </a:rPr>
              <a:t>solved</a:t>
            </a:r>
            <a:r>
              <a:rPr lang="en-US" b="1" dirty="0">
                <a:latin typeface="Titillium Web" pitchFamily="2" charset="77"/>
              </a:rPr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144BF0-06B8-5742-809D-5ADB5BDB1AB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219428" y="2263140"/>
            <a:ext cx="1904199" cy="395478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00" dirty="0">
                <a:latin typeface="Titillium Web" pitchFamily="2" charset="77"/>
              </a:rPr>
              <a:t>Addresses the main shortcomings of Jupyter notebooks, one-off scripts, and glue-code because there is a focus on creating maintainable data science 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300" dirty="0">
              <a:latin typeface="Titillium Web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00" dirty="0">
                <a:latin typeface="Titillium Web" pitchFamily="2" charset="77"/>
              </a:rPr>
              <a:t>Increases the efficiency of an analytics team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300" dirty="0">
              <a:latin typeface="Titillium Web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00" dirty="0">
                <a:latin typeface="Titillium Web" pitchFamily="2" charset="77"/>
              </a:rPr>
              <a:t>We use it to build reusable code stores like how React is used to build Design Systems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3CC294-42A4-E548-BA5B-417CC061C31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736274" y="2263140"/>
            <a:ext cx="1900990" cy="321153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latin typeface="Titillium Web" pitchFamily="2" charset="77"/>
              </a:rPr>
              <a:t>It won </a:t>
            </a:r>
            <a:r>
              <a:rPr lang="en-US" sz="1300" dirty="0">
                <a:latin typeface="Titillium Web" pitchFamily="2" charset="77"/>
                <a:hlinkClick r:id="rId3"/>
              </a:rPr>
              <a:t>Best Technical Tool or Framework for AI in 2019</a:t>
            </a:r>
            <a:r>
              <a:rPr lang="en-US" sz="1300" dirty="0">
                <a:latin typeface="Titillium Web" pitchFamily="2" charset="77"/>
              </a:rPr>
              <a:t> (Awards AI) and </a:t>
            </a:r>
            <a:r>
              <a:rPr lang="en-US" sz="1300" dirty="0">
                <a:latin typeface="Titillium Web" pitchFamily="2" charset="77"/>
                <a:hlinkClick r:id="rId4"/>
              </a:rPr>
              <a:t>merit award for the Technical Documentation</a:t>
            </a:r>
            <a:r>
              <a:rPr lang="en-US" sz="1300" dirty="0">
                <a:latin typeface="Titillium Web" pitchFamily="2" charset="77"/>
              </a:rPr>
              <a:t>, is listed on the </a:t>
            </a:r>
            <a:r>
              <a:rPr lang="en-US" sz="1300" dirty="0">
                <a:latin typeface="Titillium Web" pitchFamily="2" charset="77"/>
                <a:hlinkClick r:id="rId5"/>
              </a:rPr>
              <a:t>2020 ThoughtWorks Technology Radar</a:t>
            </a:r>
            <a:r>
              <a:rPr lang="en-US" sz="1300" dirty="0">
                <a:latin typeface="Titillium Web" pitchFamily="2" charset="77"/>
              </a:rPr>
              <a:t> and the </a:t>
            </a:r>
            <a:r>
              <a:rPr lang="en-US" sz="1300" dirty="0">
                <a:latin typeface="Titillium Web" pitchFamily="2" charset="77"/>
                <a:hlinkClick r:id="rId6"/>
              </a:rPr>
              <a:t>2020 Data &amp; AI Landscape</a:t>
            </a:r>
            <a:endParaRPr lang="en-US" sz="1300" dirty="0">
              <a:latin typeface="Titillium Web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300" dirty="0">
              <a:latin typeface="Titillium Web" pitchFamily="2" charset="77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latin typeface="Titillium Web" pitchFamily="2" charset="77"/>
                <a:cs typeface="Arial"/>
              </a:rPr>
              <a:t>Used at start-ups, major enterprises and in academia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B176C8-3170-574F-85AC-4DB95611A56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667856" y="2263140"/>
            <a:ext cx="1904198" cy="395478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latin typeface="Titillium Web" pitchFamily="2" charset="77"/>
              </a:rPr>
              <a:t>An open-source Python framework created for data scientists, data engineers and machine-learning engineers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300" dirty="0">
              <a:latin typeface="Titillium Web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latin typeface="Titillium Web" pitchFamily="2" charset="77"/>
              </a:rPr>
              <a:t>It borrows concepts from software engineering and applies them to machine-learning code; applied concepts include modularity, separation of concerns and versioning 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F0F9B43D-7BEF-344C-9621-1529031894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50000"/>
                    <a:lumOff val="50000"/>
                  </a:schemeClr>
                </a:solidFill>
                <a:latin typeface="Titillium Web" pitchFamily="2" charset="77"/>
              </a:rPr>
              <a:t>It is developed and maintained by QuantumBlack; and, is McKinsey’s first open-source product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83551BE-B68F-5347-8243-530E40DB5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What is Kedro?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9F72EBBF-46BF-4441-9603-9900097F442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51536" y="2952453"/>
            <a:ext cx="2982336" cy="298233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74F03F8-88FA-204B-8881-12A297B12BD8}"/>
              </a:ext>
            </a:extLst>
          </p:cNvPr>
          <p:cNvSpPr txBox="1"/>
          <p:nvPr/>
        </p:nvSpPr>
        <p:spPr>
          <a:xfrm>
            <a:off x="4667856" y="1844098"/>
            <a:ext cx="1904198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1600" b="0">
                <a:cs typeface="Arial" panose="020B0604020202020204" pitchFamily="34" charset="0"/>
              </a:defRPr>
            </a:lvl1pPr>
            <a:lvl2pPr marL="230400" lvl="1" indent="-2268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Wingdings" panose="05000000000000000000" pitchFamily="2" charset="2"/>
              <a:buChar char=""/>
              <a:defRPr sz="1600">
                <a:cs typeface="Arial" panose="020B0604020202020204" pitchFamily="34" charset="0"/>
              </a:defRPr>
            </a:lvl2pPr>
            <a:lvl3pPr marL="514800" lvl="2" indent="-2880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1600" lvl="3" indent="-183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lvl="4" indent="-1368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400" b="1" dirty="0">
                <a:latin typeface="Titillium Web" pitchFamily="2" charset="77"/>
              </a:rPr>
              <a:t>What is it?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E289155-270B-5747-A98E-982F8F50B4BC}"/>
              </a:ext>
            </a:extLst>
          </p:cNvPr>
          <p:cNvSpPr txBox="1"/>
          <p:nvPr/>
        </p:nvSpPr>
        <p:spPr>
          <a:xfrm>
            <a:off x="7219429" y="1844098"/>
            <a:ext cx="1904198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1600" b="0">
                <a:cs typeface="Arial" panose="020B0604020202020204" pitchFamily="34" charset="0"/>
              </a:defRPr>
            </a:lvl1pPr>
            <a:lvl2pPr marL="230400" lvl="1" indent="-2268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Wingdings" panose="05000000000000000000" pitchFamily="2" charset="2"/>
              <a:buChar char=""/>
              <a:defRPr sz="1600">
                <a:cs typeface="Arial" panose="020B0604020202020204" pitchFamily="34" charset="0"/>
              </a:defRPr>
            </a:lvl2pPr>
            <a:lvl3pPr marL="514800" lvl="2" indent="-2880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1600" lvl="3" indent="-183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lvl="4" indent="-1368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400" b="1" dirty="0">
                <a:latin typeface="Titillium Web" pitchFamily="2" charset="77"/>
              </a:rPr>
              <a:t>Why do we use it?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2A9942-D328-1346-A3EF-D238334486E3}"/>
              </a:ext>
            </a:extLst>
          </p:cNvPr>
          <p:cNvSpPr txBox="1"/>
          <p:nvPr/>
        </p:nvSpPr>
        <p:spPr>
          <a:xfrm>
            <a:off x="9678281" y="1844280"/>
            <a:ext cx="201697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1600" b="0">
                <a:cs typeface="Arial" panose="020B0604020202020204" pitchFamily="34" charset="0"/>
              </a:defRPr>
            </a:lvl1pPr>
            <a:lvl2pPr marL="230400" lvl="1" indent="-2268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Wingdings" panose="05000000000000000000" pitchFamily="2" charset="2"/>
              <a:buChar char=""/>
              <a:defRPr sz="1600">
                <a:cs typeface="Arial" panose="020B0604020202020204" pitchFamily="34" charset="0"/>
              </a:defRPr>
            </a:lvl2pPr>
            <a:lvl3pPr marL="514800" lvl="2" indent="-2880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1600" lvl="3" indent="-183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lvl="4" indent="-1368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400" b="1" dirty="0">
                <a:latin typeface="Titillium Web" pitchFamily="2" charset="77"/>
              </a:rPr>
              <a:t>Impact on MLOPs?</a:t>
            </a:r>
          </a:p>
        </p:txBody>
      </p:sp>
    </p:spTree>
    <p:extLst>
      <p:ext uri="{BB962C8B-B14F-4D97-AF65-F5344CB8AC3E}">
        <p14:creationId xmlns:p14="http://schemas.microsoft.com/office/powerpoint/2010/main" val="86364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allAtOnce"/>
      <p:bldP spid="4" grpId="0" build="allAtOnce"/>
      <p:bldP spid="5" grpId="0" build="allAtOnce"/>
      <p:bldP spid="11" grpId="0" build="allAtOnce"/>
      <p:bldP spid="12" grpId="0" build="allAtOnce"/>
      <p:bldP spid="1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68283-6B30-064A-B985-7765B35A3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6" y="3027351"/>
            <a:ext cx="11082528" cy="803297"/>
          </a:xfrm>
        </p:spPr>
        <p:txBody>
          <a:bodyPr/>
          <a:lstStyle/>
          <a:p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1. Data Management</a:t>
            </a:r>
          </a:p>
        </p:txBody>
      </p:sp>
    </p:spTree>
    <p:extLst>
      <p:ext uri="{BB962C8B-B14F-4D97-AF65-F5344CB8AC3E}">
        <p14:creationId xmlns:p14="http://schemas.microsoft.com/office/powerpoint/2010/main" val="22109496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Challenges with Data Management in Jupyter Notebook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B441E2-FCFD-394E-BD6B-C91E8921EFCF}"/>
              </a:ext>
            </a:extLst>
          </p:cNvPr>
          <p:cNvSpPr/>
          <p:nvPr/>
        </p:nvSpPr>
        <p:spPr>
          <a:xfrm>
            <a:off x="554735" y="1153342"/>
            <a:ext cx="10900279" cy="2135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What are the datasets used in this notebook?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Where are they stored?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How are they data loaded? What are their formats?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Can I reuse the data loading procedure for other similar datasets?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b="0" i="0">
                <a:solidFill>
                  <a:schemeClr val="tx1">
                    <a:lumMod val="85000"/>
                  </a:schemeClr>
                </a:solidFill>
                <a:effectLst/>
                <a:latin typeface="Titillium Web" pitchFamily="2" charset="77"/>
              </a:rPr>
              <a:t>How can I incorporate new dataset, if necessary?</a:t>
            </a:r>
          </a:p>
        </p:txBody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B4B26DA3-4019-7A42-BD97-8E309D54EF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735" y="3569459"/>
            <a:ext cx="10900280" cy="213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84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Declarative Data Management in Kedro</a:t>
            </a:r>
          </a:p>
        </p:txBody>
      </p:sp>
      <p:pic>
        <p:nvPicPr>
          <p:cNvPr id="35" name="Picture 34" descr="Text&#10;&#10;Description automatically generated">
            <a:extLst>
              <a:ext uri="{FF2B5EF4-FFF2-40B4-BE49-F238E27FC236}">
                <a16:creationId xmlns:a16="http://schemas.microsoft.com/office/drawing/2014/main" id="{38F3D3B9-375B-974A-B3DA-1C299C27C3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6970" y="2402711"/>
            <a:ext cx="8249332" cy="2681353"/>
          </a:xfrm>
          <a:prstGeom prst="rect">
            <a:avLst/>
          </a:prstGeom>
        </p:spPr>
      </p:pic>
      <p:sp>
        <p:nvSpPr>
          <p:cNvPr id="36" name="Left Bracket 35">
            <a:extLst>
              <a:ext uri="{FF2B5EF4-FFF2-40B4-BE49-F238E27FC236}">
                <a16:creationId xmlns:a16="http://schemas.microsoft.com/office/drawing/2014/main" id="{4D9BC13F-2553-A847-8CC9-47816F1DFA23}"/>
              </a:ext>
            </a:extLst>
          </p:cNvPr>
          <p:cNvSpPr/>
          <p:nvPr/>
        </p:nvSpPr>
        <p:spPr>
          <a:xfrm rot="5400000">
            <a:off x="4226139" y="1706172"/>
            <a:ext cx="45719" cy="1267793"/>
          </a:xfrm>
          <a:prstGeom prst="leftBracket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37" name="Right Arrow 36">
            <a:extLst>
              <a:ext uri="{FF2B5EF4-FFF2-40B4-BE49-F238E27FC236}">
                <a16:creationId xmlns:a16="http://schemas.microsoft.com/office/drawing/2014/main" id="{91B00B94-CCCE-A944-893A-0CED8753272A}"/>
              </a:ext>
            </a:extLst>
          </p:cNvPr>
          <p:cNvSpPr/>
          <p:nvPr/>
        </p:nvSpPr>
        <p:spPr>
          <a:xfrm rot="5400000">
            <a:off x="4004035" y="2006354"/>
            <a:ext cx="499793" cy="81697"/>
          </a:xfrm>
          <a:prstGeom prst="rightArrow">
            <a:avLst/>
          </a:prstGeom>
          <a:solidFill>
            <a:schemeClr val="tx1">
              <a:lumMod val="85000"/>
            </a:schemeClr>
          </a:solidFill>
          <a:ln>
            <a:solidFill>
              <a:srgbClr val="0015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4A566A1-1CE7-B340-B57C-B5F15A543122}"/>
              </a:ext>
            </a:extLst>
          </p:cNvPr>
          <p:cNvSpPr txBox="1"/>
          <p:nvPr/>
        </p:nvSpPr>
        <p:spPr>
          <a:xfrm>
            <a:off x="3791928" y="1408082"/>
            <a:ext cx="914140" cy="36933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>
                <a:latin typeface="Fira Code" panose="020B0809050000020004" pitchFamily="49" charset="0"/>
                <a:ea typeface="Fira Code" panose="020B0809050000020004" pitchFamily="49" charset="0"/>
              </a:rPr>
              <a:t>what</a:t>
            </a:r>
          </a:p>
        </p:txBody>
      </p:sp>
      <p:sp>
        <p:nvSpPr>
          <p:cNvPr id="39" name="Left Bracket 38">
            <a:extLst>
              <a:ext uri="{FF2B5EF4-FFF2-40B4-BE49-F238E27FC236}">
                <a16:creationId xmlns:a16="http://schemas.microsoft.com/office/drawing/2014/main" id="{63BE48A6-15DC-9149-A1FA-0C49FABE28BA}"/>
              </a:ext>
            </a:extLst>
          </p:cNvPr>
          <p:cNvSpPr/>
          <p:nvPr/>
        </p:nvSpPr>
        <p:spPr>
          <a:xfrm>
            <a:off x="3368041" y="2657426"/>
            <a:ext cx="45719" cy="217714"/>
          </a:xfrm>
          <a:prstGeom prst="leftBracket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40" name="Right Arrow 39">
            <a:extLst>
              <a:ext uri="{FF2B5EF4-FFF2-40B4-BE49-F238E27FC236}">
                <a16:creationId xmlns:a16="http://schemas.microsoft.com/office/drawing/2014/main" id="{8DA5E007-E9E9-7648-9DE2-A3D633CCC946}"/>
              </a:ext>
            </a:extLst>
          </p:cNvPr>
          <p:cNvSpPr/>
          <p:nvPr/>
        </p:nvSpPr>
        <p:spPr>
          <a:xfrm>
            <a:off x="2186859" y="2719811"/>
            <a:ext cx="1108180" cy="78725"/>
          </a:xfrm>
          <a:prstGeom prst="rightArrow">
            <a:avLst/>
          </a:prstGeom>
          <a:solidFill>
            <a:schemeClr val="tx1">
              <a:lumMod val="85000"/>
            </a:schemeClr>
          </a:solidFill>
          <a:ln>
            <a:solidFill>
              <a:srgbClr val="0015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847D7E7-A1DF-6E45-A49F-C076CF38BD40}"/>
              </a:ext>
            </a:extLst>
          </p:cNvPr>
          <p:cNvSpPr txBox="1"/>
          <p:nvPr/>
        </p:nvSpPr>
        <p:spPr>
          <a:xfrm>
            <a:off x="1097281" y="2538906"/>
            <a:ext cx="970134" cy="36933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>
                <a:latin typeface="Fira Code" panose="020B0809050000020004" pitchFamily="49" charset="0"/>
                <a:ea typeface="Fira Code" panose="020B0809050000020004" pitchFamily="49" charset="0"/>
              </a:rPr>
              <a:t>where</a:t>
            </a:r>
          </a:p>
        </p:txBody>
      </p:sp>
      <p:sp>
        <p:nvSpPr>
          <p:cNvPr id="42" name="Left Bracket 41">
            <a:extLst>
              <a:ext uri="{FF2B5EF4-FFF2-40B4-BE49-F238E27FC236}">
                <a16:creationId xmlns:a16="http://schemas.microsoft.com/office/drawing/2014/main" id="{B3A49931-671C-8346-8BFC-D63DDD738882}"/>
              </a:ext>
            </a:extLst>
          </p:cNvPr>
          <p:cNvSpPr/>
          <p:nvPr/>
        </p:nvSpPr>
        <p:spPr>
          <a:xfrm>
            <a:off x="3368042" y="2983562"/>
            <a:ext cx="45719" cy="2018206"/>
          </a:xfrm>
          <a:prstGeom prst="leftBracket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43" name="Right Arrow 42">
            <a:extLst>
              <a:ext uri="{FF2B5EF4-FFF2-40B4-BE49-F238E27FC236}">
                <a16:creationId xmlns:a16="http://schemas.microsoft.com/office/drawing/2014/main" id="{01DB455F-AD18-3D41-9A4D-B4A6426412E1}"/>
              </a:ext>
            </a:extLst>
          </p:cNvPr>
          <p:cNvSpPr/>
          <p:nvPr/>
        </p:nvSpPr>
        <p:spPr>
          <a:xfrm>
            <a:off x="2146653" y="3953302"/>
            <a:ext cx="1108180" cy="78725"/>
          </a:xfrm>
          <a:prstGeom prst="rightArrow">
            <a:avLst/>
          </a:prstGeom>
          <a:solidFill>
            <a:schemeClr val="tx1">
              <a:lumMod val="85000"/>
            </a:schemeClr>
          </a:solidFill>
          <a:ln>
            <a:solidFill>
              <a:srgbClr val="0015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74D59D1-95F0-CB42-8F92-97B62AD22B75}"/>
              </a:ext>
            </a:extLst>
          </p:cNvPr>
          <p:cNvSpPr txBox="1"/>
          <p:nvPr/>
        </p:nvSpPr>
        <p:spPr>
          <a:xfrm>
            <a:off x="1063310" y="3807998"/>
            <a:ext cx="970134" cy="36933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>
                <a:latin typeface="Fira Code" panose="020B0809050000020004" pitchFamily="49" charset="0"/>
                <a:ea typeface="Fira Code" panose="020B0809050000020004" pitchFamily="49" charset="0"/>
              </a:rPr>
              <a:t>how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639E9CE-AE9D-5C42-B9A2-BDCB1C6E3915}"/>
              </a:ext>
            </a:extLst>
          </p:cNvPr>
          <p:cNvSpPr txBox="1"/>
          <p:nvPr/>
        </p:nvSpPr>
        <p:spPr>
          <a:xfrm>
            <a:off x="5202888" y="5135867"/>
            <a:ext cx="48974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>
                <a:solidFill>
                  <a:schemeClr val="tx1">
                    <a:lumMod val="85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A single dataset definition in a Kedro project with YAML API</a:t>
            </a:r>
          </a:p>
        </p:txBody>
      </p:sp>
    </p:spTree>
    <p:extLst>
      <p:ext uri="{BB962C8B-B14F-4D97-AF65-F5344CB8AC3E}">
        <p14:creationId xmlns:p14="http://schemas.microsoft.com/office/powerpoint/2010/main" val="399929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Declarative Data Management in Kedro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64062B00-A296-D44E-8749-51345EA37F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2203" y="975509"/>
            <a:ext cx="4505062" cy="507843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0098848-3871-C849-962D-237ED26F198C}"/>
              </a:ext>
            </a:extLst>
          </p:cNvPr>
          <p:cNvSpPr txBox="1"/>
          <p:nvPr/>
        </p:nvSpPr>
        <p:spPr>
          <a:xfrm>
            <a:off x="554735" y="1028343"/>
            <a:ext cx="6443281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Instant clarity on which important datasets are used and persisted in the project, even to non-technical team members.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Support interpolation for dynamic values (such as environment variables).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Support changing dataset definitions between different environments (local, dev, staging, production, etc.)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Support data versioning, partitioning and incremental loading through different dataset types and configuration.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Promote security best practice by accessing data without leaking credentials.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Extensible through custom datasets.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latin typeface="Titillium Web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latin typeface="Titillium Web" pitchFamily="2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85ABDB-CD8E-554C-B075-61D29520237B}"/>
              </a:ext>
            </a:extLst>
          </p:cNvPr>
          <p:cNvSpPr txBox="1"/>
          <p:nvPr/>
        </p:nvSpPr>
        <p:spPr>
          <a:xfrm>
            <a:off x="7800005" y="6122045"/>
            <a:ext cx="31694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>
                <a:solidFill>
                  <a:schemeClr val="tx1">
                    <a:lumMod val="85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Centralised Data Catalog configuration</a:t>
            </a:r>
          </a:p>
        </p:txBody>
      </p:sp>
    </p:spTree>
    <p:extLst>
      <p:ext uri="{BB962C8B-B14F-4D97-AF65-F5344CB8AC3E}">
        <p14:creationId xmlns:p14="http://schemas.microsoft.com/office/powerpoint/2010/main" val="236383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0640761" cy="803297"/>
          </a:xfrm>
        </p:spPr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Declarative Data Management in Kedro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61E8EDF-D1A7-9847-8EC6-624E079CBE91}"/>
              </a:ext>
            </a:extLst>
          </p:cNvPr>
          <p:cNvSpPr/>
          <p:nvPr/>
        </p:nvSpPr>
        <p:spPr>
          <a:xfrm>
            <a:off x="554736" y="1004609"/>
            <a:ext cx="10920984" cy="130420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b="0" i="0">
                <a:solidFill>
                  <a:schemeClr val="tx1">
                    <a:lumMod val="85000"/>
                  </a:schemeClr>
                </a:solidFill>
                <a:effectLst/>
                <a:latin typeface="Titillium Web" pitchFamily="2" charset="77"/>
              </a:rPr>
              <a:t>Provide a consistent interface between business logic and different I/O implemenations (data sources, processing engines, data formats).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Promote the reusability of data connectors as they are separated from business logic.</a:t>
            </a:r>
            <a:endParaRPr lang="en-GB" b="0" i="0">
              <a:solidFill>
                <a:schemeClr val="tx1">
                  <a:lumMod val="85000"/>
                </a:schemeClr>
              </a:solidFill>
              <a:effectLst/>
              <a:latin typeface="Titillium Web" pitchFamily="2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CE5A805-C3EF-C140-8F5B-E0161BFCC015}"/>
              </a:ext>
            </a:extLst>
          </p:cNvPr>
          <p:cNvSpPr/>
          <p:nvPr/>
        </p:nvSpPr>
        <p:spPr>
          <a:xfrm>
            <a:off x="2679764" y="5881012"/>
            <a:ext cx="1216152" cy="585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50000"/>
                  </a:schemeClr>
                </a:solidFill>
                <a:latin typeface="Titillium Web" pitchFamily="2" charset="77"/>
              </a:rPr>
              <a:t>HTTP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8A94DA5-9ABF-B44B-B3EC-F58A62B3681B}"/>
              </a:ext>
            </a:extLst>
          </p:cNvPr>
          <p:cNvSpPr/>
          <p:nvPr/>
        </p:nvSpPr>
        <p:spPr>
          <a:xfrm>
            <a:off x="4162615" y="5881012"/>
            <a:ext cx="1216152" cy="585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50000"/>
                  </a:schemeClr>
                </a:solidFill>
                <a:latin typeface="Titillium Web" pitchFamily="2" charset="77"/>
              </a:rPr>
              <a:t>BLOB STORAGE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4E84A34-F447-F84A-AA4A-2783C1207910}"/>
              </a:ext>
            </a:extLst>
          </p:cNvPr>
          <p:cNvSpPr/>
          <p:nvPr/>
        </p:nvSpPr>
        <p:spPr>
          <a:xfrm>
            <a:off x="5645466" y="5881012"/>
            <a:ext cx="1216152" cy="585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50000"/>
                  </a:schemeClr>
                </a:solidFill>
                <a:latin typeface="Titillium Web" pitchFamily="2" charset="77"/>
              </a:rPr>
              <a:t>HDFS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A30B256-6C2E-9B4E-9DB9-4A30F317D71D}"/>
              </a:ext>
            </a:extLst>
          </p:cNvPr>
          <p:cNvSpPr/>
          <p:nvPr/>
        </p:nvSpPr>
        <p:spPr>
          <a:xfrm>
            <a:off x="7128317" y="5881012"/>
            <a:ext cx="1216152" cy="585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50000"/>
                  </a:schemeClr>
                </a:solidFill>
                <a:latin typeface="Titillium Web" pitchFamily="2" charset="77"/>
              </a:rPr>
              <a:t>Local FileSystem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6B0993-D0C8-5E4D-B453-6F38605C7184}"/>
              </a:ext>
            </a:extLst>
          </p:cNvPr>
          <p:cNvSpPr/>
          <p:nvPr/>
        </p:nvSpPr>
        <p:spPr>
          <a:xfrm>
            <a:off x="8605835" y="5881012"/>
            <a:ext cx="1216152" cy="585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50000"/>
                  </a:schemeClr>
                </a:solidFill>
                <a:latin typeface="Titillium Web" pitchFamily="2" charset="77"/>
              </a:rPr>
              <a:t>RDBMS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3ADA758-3122-4A40-9471-DCD77F49377E}"/>
              </a:ext>
            </a:extLst>
          </p:cNvPr>
          <p:cNvSpPr/>
          <p:nvPr/>
        </p:nvSpPr>
        <p:spPr>
          <a:xfrm>
            <a:off x="10083353" y="5881012"/>
            <a:ext cx="1216152" cy="585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50000"/>
                  </a:schemeClr>
                </a:solidFill>
                <a:latin typeface="Titillium Web" pitchFamily="2" charset="77"/>
              </a:rPr>
              <a:t>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6F40BB-6417-A84D-9AC0-E1B15CC61C08}"/>
              </a:ext>
            </a:extLst>
          </p:cNvPr>
          <p:cNvSpPr txBox="1"/>
          <p:nvPr/>
        </p:nvSpPr>
        <p:spPr>
          <a:xfrm>
            <a:off x="698561" y="6019731"/>
            <a:ext cx="150876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u="sng">
                <a:solidFill>
                  <a:schemeClr val="tx1">
                    <a:lumMod val="50000"/>
                  </a:schemeClr>
                </a:solidFill>
                <a:latin typeface="Titillium Web" pitchFamily="2" charset="77"/>
              </a:rPr>
              <a:t>Data Sources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FD55E3A-5C0E-CA44-967C-1DCD677C2A33}"/>
              </a:ext>
            </a:extLst>
          </p:cNvPr>
          <p:cNvSpPr/>
          <p:nvPr/>
        </p:nvSpPr>
        <p:spPr>
          <a:xfrm>
            <a:off x="2679764" y="5119012"/>
            <a:ext cx="1216152" cy="585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50000"/>
                  </a:schemeClr>
                </a:solidFill>
                <a:latin typeface="Titillium Web" pitchFamily="2" charset="77"/>
              </a:rPr>
              <a:t>JSON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6AD3621-99D9-9741-AF69-EB74FDE6CD42}"/>
              </a:ext>
            </a:extLst>
          </p:cNvPr>
          <p:cNvSpPr/>
          <p:nvPr/>
        </p:nvSpPr>
        <p:spPr>
          <a:xfrm>
            <a:off x="4162615" y="5119012"/>
            <a:ext cx="1216152" cy="585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50000"/>
                  </a:schemeClr>
                </a:solidFill>
                <a:latin typeface="Titillium Web" pitchFamily="2" charset="77"/>
              </a:rPr>
              <a:t>CSV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CDB8790-1F0A-6D4B-95BB-E21275D38ACC}"/>
              </a:ext>
            </a:extLst>
          </p:cNvPr>
          <p:cNvSpPr/>
          <p:nvPr/>
        </p:nvSpPr>
        <p:spPr>
          <a:xfrm>
            <a:off x="5645466" y="5119012"/>
            <a:ext cx="1216152" cy="585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50000"/>
                  </a:schemeClr>
                </a:solidFill>
                <a:latin typeface="Titillium Web" pitchFamily="2" charset="77"/>
              </a:rPr>
              <a:t>Parquet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C3A5775-263E-1C46-B134-1CBF47115C24}"/>
              </a:ext>
            </a:extLst>
          </p:cNvPr>
          <p:cNvSpPr/>
          <p:nvPr/>
        </p:nvSpPr>
        <p:spPr>
          <a:xfrm>
            <a:off x="7128317" y="5119012"/>
            <a:ext cx="1216152" cy="585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50000"/>
                  </a:schemeClr>
                </a:solidFill>
                <a:latin typeface="Titillium Web" pitchFamily="2" charset="77"/>
              </a:rPr>
              <a:t>Pickle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386087A-20FB-B840-A4FA-03F507C7394E}"/>
              </a:ext>
            </a:extLst>
          </p:cNvPr>
          <p:cNvSpPr/>
          <p:nvPr/>
        </p:nvSpPr>
        <p:spPr>
          <a:xfrm>
            <a:off x="8605835" y="5119012"/>
            <a:ext cx="1216152" cy="585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50000"/>
                  </a:schemeClr>
                </a:solidFill>
                <a:latin typeface="Titillium Web" pitchFamily="2" charset="77"/>
              </a:rPr>
              <a:t>SQL Tables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215F1F1-2B77-1E4A-ABE9-E188D690174B}"/>
              </a:ext>
            </a:extLst>
          </p:cNvPr>
          <p:cNvSpPr/>
          <p:nvPr/>
        </p:nvSpPr>
        <p:spPr>
          <a:xfrm>
            <a:off x="10083353" y="5119012"/>
            <a:ext cx="1216152" cy="585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50000"/>
                  </a:schemeClr>
                </a:solidFill>
                <a:latin typeface="Titillium Web" pitchFamily="2" charset="77"/>
              </a:rPr>
              <a:t>…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25F056F-8756-C14E-AD54-DAAB1F923F86}"/>
              </a:ext>
            </a:extLst>
          </p:cNvPr>
          <p:cNvSpPr txBox="1"/>
          <p:nvPr/>
        </p:nvSpPr>
        <p:spPr>
          <a:xfrm>
            <a:off x="698561" y="5257731"/>
            <a:ext cx="150876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u="sng">
                <a:solidFill>
                  <a:schemeClr val="tx1">
                    <a:lumMod val="50000"/>
                  </a:schemeClr>
                </a:solidFill>
                <a:latin typeface="Titillium Web" pitchFamily="2" charset="77"/>
              </a:rPr>
              <a:t>Data Formats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6BFCA8C-7C3D-744B-959F-C4F355EF2749}"/>
              </a:ext>
            </a:extLst>
          </p:cNvPr>
          <p:cNvCxnSpPr>
            <a:cxnSpLocks/>
          </p:cNvCxnSpPr>
          <p:nvPr/>
        </p:nvCxnSpPr>
        <p:spPr>
          <a:xfrm>
            <a:off x="543113" y="4083156"/>
            <a:ext cx="11212830" cy="0"/>
          </a:xfrm>
          <a:prstGeom prst="line">
            <a:avLst/>
          </a:prstGeom>
          <a:ln>
            <a:solidFill>
              <a:schemeClr val="tx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855A0F4D-8C08-484A-9E95-287FCD1D4B8E}"/>
              </a:ext>
            </a:extLst>
          </p:cNvPr>
          <p:cNvSpPr txBox="1"/>
          <p:nvPr/>
        </p:nvSpPr>
        <p:spPr>
          <a:xfrm>
            <a:off x="698562" y="3386260"/>
            <a:ext cx="150876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u="sng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Datasets Interface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A6D1971-921E-1543-8EB7-4B48B007868C}"/>
              </a:ext>
            </a:extLst>
          </p:cNvPr>
          <p:cNvSpPr/>
          <p:nvPr/>
        </p:nvSpPr>
        <p:spPr>
          <a:xfrm>
            <a:off x="2679765" y="3360159"/>
            <a:ext cx="1216152" cy="585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load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D78927-A98C-984D-8892-A034B111E2BB}"/>
              </a:ext>
            </a:extLst>
          </p:cNvPr>
          <p:cNvSpPr/>
          <p:nvPr/>
        </p:nvSpPr>
        <p:spPr>
          <a:xfrm>
            <a:off x="4162616" y="3355262"/>
            <a:ext cx="1216152" cy="585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save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0A1F2B4-446C-224A-A10E-C8C70C04E9F8}"/>
              </a:ext>
            </a:extLst>
          </p:cNvPr>
          <p:cNvSpPr/>
          <p:nvPr/>
        </p:nvSpPr>
        <p:spPr>
          <a:xfrm>
            <a:off x="5645467" y="3365657"/>
            <a:ext cx="1216152" cy="585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describe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B276303-E4A2-3346-8C41-393C806CE309}"/>
              </a:ext>
            </a:extLst>
          </p:cNvPr>
          <p:cNvSpPr/>
          <p:nvPr/>
        </p:nvSpPr>
        <p:spPr>
          <a:xfrm>
            <a:off x="7128318" y="3356461"/>
            <a:ext cx="1216152" cy="585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versioning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2FE9B09-6799-C746-86A5-094D064A9323}"/>
              </a:ext>
            </a:extLst>
          </p:cNvPr>
          <p:cNvSpPr txBox="1"/>
          <p:nvPr/>
        </p:nvSpPr>
        <p:spPr>
          <a:xfrm>
            <a:off x="698562" y="2558504"/>
            <a:ext cx="93497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u="sng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Business Logic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B6E15D3-F835-0E41-92B0-9056B09A34C3}"/>
              </a:ext>
            </a:extLst>
          </p:cNvPr>
          <p:cNvSpPr/>
          <p:nvPr/>
        </p:nvSpPr>
        <p:spPr>
          <a:xfrm>
            <a:off x="2679764" y="2532403"/>
            <a:ext cx="5664705" cy="585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Your Data Science Code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09F7FD6F-436C-8F48-8FDB-2DC5A71F5571}"/>
              </a:ext>
            </a:extLst>
          </p:cNvPr>
          <p:cNvCxnSpPr>
            <a:cxnSpLocks/>
            <a:endCxn id="25" idx="0"/>
          </p:cNvCxnSpPr>
          <p:nvPr/>
        </p:nvCxnSpPr>
        <p:spPr>
          <a:xfrm>
            <a:off x="3287841" y="3117619"/>
            <a:ext cx="0" cy="242540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1BE07AAB-2766-0D43-8766-39250C09AA09}"/>
              </a:ext>
            </a:extLst>
          </p:cNvPr>
          <p:cNvCxnSpPr>
            <a:cxnSpLocks/>
          </p:cNvCxnSpPr>
          <p:nvPr/>
        </p:nvCxnSpPr>
        <p:spPr>
          <a:xfrm>
            <a:off x="4751249" y="3112722"/>
            <a:ext cx="0" cy="242540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78A509A-CFC8-5A48-A88A-4FA91FC6101E}"/>
              </a:ext>
            </a:extLst>
          </p:cNvPr>
          <p:cNvCxnSpPr>
            <a:cxnSpLocks/>
          </p:cNvCxnSpPr>
          <p:nvPr/>
        </p:nvCxnSpPr>
        <p:spPr>
          <a:xfrm>
            <a:off x="6216492" y="3112722"/>
            <a:ext cx="0" cy="242540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545E650D-6A22-4C40-9FBE-23069195328F}"/>
              </a:ext>
            </a:extLst>
          </p:cNvPr>
          <p:cNvCxnSpPr>
            <a:cxnSpLocks/>
          </p:cNvCxnSpPr>
          <p:nvPr/>
        </p:nvCxnSpPr>
        <p:spPr>
          <a:xfrm>
            <a:off x="7725803" y="3112722"/>
            <a:ext cx="0" cy="242540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A3848FB0-9639-8D47-97DB-4C46BE49D9AA}"/>
              </a:ext>
            </a:extLst>
          </p:cNvPr>
          <p:cNvSpPr txBox="1"/>
          <p:nvPr/>
        </p:nvSpPr>
        <p:spPr>
          <a:xfrm>
            <a:off x="698561" y="4406631"/>
            <a:ext cx="150876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u="sng">
                <a:solidFill>
                  <a:schemeClr val="tx1">
                    <a:lumMod val="50000"/>
                  </a:schemeClr>
                </a:solidFill>
                <a:latin typeface="Titillium Web" pitchFamily="2" charset="77"/>
              </a:rPr>
              <a:t>Processing Engine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0FBDD6A7-0082-1546-A628-F417AEC2AB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5350" y="4256833"/>
            <a:ext cx="1013551" cy="52620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631B2B6-3BB3-5742-B4EB-3C8041FA47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2615" y="4271872"/>
            <a:ext cx="1629093" cy="65842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38799633-D43E-9C48-A2BC-D04F7D2942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6214" y="4277597"/>
            <a:ext cx="1229233" cy="66080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6803A5D-A148-9840-AE0A-423133C9B1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29922" y="4179207"/>
            <a:ext cx="1629093" cy="81454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898C13D-D8B8-7846-AFE3-FB879A4B856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69308"/>
          <a:stretch/>
        </p:blipFill>
        <p:spPr>
          <a:xfrm>
            <a:off x="9159015" y="4131492"/>
            <a:ext cx="751509" cy="899128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8C9331F-0F73-3C4A-9C66-DF0A3B3B17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00496" y="4256833"/>
            <a:ext cx="1375224" cy="622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9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Parameters &amp; Configuration Management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062B00-A296-D44E-8749-51345EA37FE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540831" y="1584848"/>
            <a:ext cx="3640667" cy="4064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0098848-3871-C849-962D-237ED26F198C}"/>
              </a:ext>
            </a:extLst>
          </p:cNvPr>
          <p:cNvSpPr txBox="1"/>
          <p:nvPr/>
        </p:nvSpPr>
        <p:spPr>
          <a:xfrm>
            <a:off x="554735" y="1028343"/>
            <a:ext cx="6986096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Also managed as YAML code checked into version control system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85ABDB-CD8E-554C-B075-61D29520237B}"/>
              </a:ext>
            </a:extLst>
          </p:cNvPr>
          <p:cNvSpPr txBox="1"/>
          <p:nvPr/>
        </p:nvSpPr>
        <p:spPr>
          <a:xfrm>
            <a:off x="8876095" y="5752091"/>
            <a:ext cx="9701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>
                <a:solidFill>
                  <a:schemeClr val="tx1">
                    <a:lumMod val="85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Parameters</a:t>
            </a:r>
          </a:p>
        </p:txBody>
      </p:sp>
      <p:pic>
        <p:nvPicPr>
          <p:cNvPr id="7" name="Picture 6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268178DC-35F1-1F4A-8690-76056AFCE1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735" y="1584848"/>
            <a:ext cx="5118100" cy="4064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88B1434-DEAF-3E4D-B466-F9B40DA8D26E}"/>
              </a:ext>
            </a:extLst>
          </p:cNvPr>
          <p:cNvSpPr txBox="1"/>
          <p:nvPr/>
        </p:nvSpPr>
        <p:spPr>
          <a:xfrm>
            <a:off x="2510895" y="5706546"/>
            <a:ext cx="12057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>
                <a:solidFill>
                  <a:schemeClr val="tx1">
                    <a:lumMod val="85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Configuration</a:t>
            </a:r>
          </a:p>
        </p:txBody>
      </p:sp>
    </p:spTree>
    <p:extLst>
      <p:ext uri="{BB962C8B-B14F-4D97-AF65-F5344CB8AC3E}">
        <p14:creationId xmlns:p14="http://schemas.microsoft.com/office/powerpoint/2010/main" val="229463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6" y="172212"/>
            <a:ext cx="6500488" cy="803297"/>
          </a:xfrm>
        </p:spPr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Tradeoffs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5D0715-B7BF-8844-AA4D-7E05FBD6B5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2614" y="1178586"/>
            <a:ext cx="5594651" cy="421049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5EBF5F2-B12E-614D-829A-DAECDCF1FED6}"/>
              </a:ext>
            </a:extLst>
          </p:cNvPr>
          <p:cNvSpPr/>
          <p:nvPr/>
        </p:nvSpPr>
        <p:spPr>
          <a:xfrm>
            <a:off x="5791939" y="5433193"/>
            <a:ext cx="609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>
                <a:latin typeface="Fira Code" panose="020B0809050000020004" pitchFamily="49" charset="0"/>
                <a:ea typeface="Fira Code" panose="020B0809050000020004" pitchFamily="49" charset="0"/>
              </a:rPr>
              <a:t>https://erikbern.com/2021/04/19/software-infrastructure-2.0-a-wishlist.html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1865CD3-33B8-CA4D-8F18-1759B5F6BADD}"/>
              </a:ext>
            </a:extLst>
          </p:cNvPr>
          <p:cNvSpPr txBox="1"/>
          <p:nvPr/>
        </p:nvSpPr>
        <p:spPr>
          <a:xfrm>
            <a:off x="554735" y="1178586"/>
            <a:ext cx="4730652" cy="338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YAML DSL works well on small to medium sized projects but becomes unruly for massive ones with hundreds of datasets, even with good IDE support.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Mitigations: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Kedro supports splitting the Data Catalog into multiple YAML files.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It also supports Jinja2 templating.   </a:t>
            </a:r>
          </a:p>
        </p:txBody>
      </p:sp>
    </p:spTree>
    <p:extLst>
      <p:ext uri="{BB962C8B-B14F-4D97-AF65-F5344CB8AC3E}">
        <p14:creationId xmlns:p14="http://schemas.microsoft.com/office/powerpoint/2010/main" val="401117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68283-6B30-064A-B985-7765B35A3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6" y="3027351"/>
            <a:ext cx="11082528" cy="803297"/>
          </a:xfrm>
        </p:spPr>
        <p:txBody>
          <a:bodyPr/>
          <a:lstStyle/>
          <a:p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2. Code</a:t>
            </a:r>
          </a:p>
        </p:txBody>
      </p:sp>
    </p:spTree>
    <p:extLst>
      <p:ext uri="{BB962C8B-B14F-4D97-AF65-F5344CB8AC3E}">
        <p14:creationId xmlns:p14="http://schemas.microsoft.com/office/powerpoint/2010/main" val="30667064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Challenges with managing code in Jupyter Notebook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B441E2-FCFD-394E-BD6B-C91E8921EFCF}"/>
              </a:ext>
            </a:extLst>
          </p:cNvPr>
          <p:cNvSpPr/>
          <p:nvPr/>
        </p:nvSpPr>
        <p:spPr>
          <a:xfrm>
            <a:off x="554735" y="1153342"/>
            <a:ext cx="10900279" cy="2550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Cells need to run in a specific order.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b="0" i="0">
                <a:solidFill>
                  <a:schemeClr val="tx1">
                    <a:lumMod val="85000"/>
                  </a:schemeClr>
                </a:solidFill>
                <a:effectLst/>
                <a:latin typeface="Titillium Web" pitchFamily="2" charset="77"/>
              </a:rPr>
              <a:t>Global scope variables may or may not have been initialised.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Hard to unit tests specific cells in isolation.</a:t>
            </a:r>
            <a:endParaRPr lang="en-GB" b="0" i="0">
              <a:solidFill>
                <a:schemeClr val="tx1">
                  <a:lumMod val="85000"/>
                </a:schemeClr>
              </a:solidFill>
              <a:effectLst/>
              <a:latin typeface="Titillium Web" pitchFamily="2" charset="7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Still necessary to factor out common logic into Python utilities outside of notebook to prevent the notebook from become polluted.</a:t>
            </a:r>
            <a:endParaRPr lang="en-GB" b="0" i="0">
              <a:solidFill>
                <a:schemeClr val="tx1">
                  <a:lumMod val="85000"/>
                </a:schemeClr>
              </a:solidFill>
              <a:effectLst/>
              <a:latin typeface="Titillium Web" pitchFamily="2" charset="7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b="0" i="0">
              <a:solidFill>
                <a:schemeClr val="tx1">
                  <a:lumMod val="85000"/>
                </a:schemeClr>
              </a:solidFill>
              <a:effectLst/>
              <a:latin typeface="Titillium Web" pitchFamily="2" charset="77"/>
            </a:endParaRPr>
          </a:p>
        </p:txBody>
      </p:sp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8B7CAEC-B103-EC43-828A-068B6FB076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735" y="3881873"/>
            <a:ext cx="11216718" cy="1901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96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1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A little bit about me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55577A-7CA9-4844-A7B3-A96451CB30C1}"/>
              </a:ext>
            </a:extLst>
          </p:cNvPr>
          <p:cNvSpPr/>
          <p:nvPr/>
        </p:nvSpPr>
        <p:spPr>
          <a:xfrm>
            <a:off x="554735" y="1153342"/>
            <a:ext cx="8589265" cy="2550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📚 7+ years </a:t>
            </a:r>
            <a:r>
              <a:rPr lang="en-GB" b="0" i="0">
                <a:solidFill>
                  <a:schemeClr val="tx1">
                    <a:lumMod val="85000"/>
                  </a:schemeClr>
                </a:solidFill>
                <a:effectLst/>
                <a:latin typeface="Titillium Web" pitchFamily="2" charset="77"/>
              </a:rPr>
              <a:t>full-stack software engineering.</a:t>
            </a:r>
          </a:p>
          <a:p>
            <a:pPr>
              <a:lnSpc>
                <a:spcPct val="150000"/>
              </a:lnSpc>
            </a:pPr>
            <a:r>
              <a:rPr lang="en-GB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📊 Working in the data domain at QuantumBlack Labs, building products for data scientists, data engineers and </a:t>
            </a:r>
            <a:r>
              <a:rPr lang="en-GB" b="0" i="0">
                <a:solidFill>
                  <a:schemeClr val="tx1">
                    <a:lumMod val="85000"/>
                  </a:schemeClr>
                </a:solidFill>
                <a:effectLst/>
                <a:latin typeface="Titillium Web" pitchFamily="2" charset="77"/>
              </a:rPr>
              <a:t>machine learning engineers to accelerate their projects.</a:t>
            </a:r>
          </a:p>
          <a:p>
            <a:pPr>
              <a:lnSpc>
                <a:spcPct val="150000"/>
              </a:lnSpc>
            </a:pPr>
            <a:r>
              <a:rPr lang="en-GB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❤️ Open-Source Python. Currently a core contributor on Kedro, one of the open-source tools explored in this talk. </a:t>
            </a:r>
          </a:p>
          <a:p>
            <a:pPr>
              <a:lnSpc>
                <a:spcPct val="150000"/>
              </a:lnSpc>
            </a:pPr>
            <a:r>
              <a:rPr lang="en-GB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🤖 I’m </a:t>
            </a:r>
            <a:r>
              <a:rPr lang="en-GB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@limdauto </a:t>
            </a:r>
            <a:r>
              <a:rPr lang="en-GB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everywhere on the Internet. It means Lim Big Head in 🇻🇳.</a:t>
            </a:r>
            <a:endParaRPr lang="en-GB" b="0" i="0">
              <a:solidFill>
                <a:schemeClr val="tx1">
                  <a:lumMod val="85000"/>
                </a:schemeClr>
              </a:solidFill>
              <a:effectLst/>
              <a:latin typeface="Titillium Web" pitchFamily="2" charset="7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588595-A3E0-4D40-8527-D95CDB6BA7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1212088"/>
            <a:ext cx="2216912" cy="2216912"/>
          </a:xfrm>
          <a:prstGeom prst="ellipse">
            <a:avLst/>
          </a:prstGeom>
          <a:ln w="3175" cap="rnd">
            <a:solidFill>
              <a:schemeClr val="bg1">
                <a:lumMod val="75000"/>
                <a:lumOff val="2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14867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Coding patterns in Kedro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4AE3CDB-F890-3546-8F22-211E5F0F9013}"/>
              </a:ext>
            </a:extLst>
          </p:cNvPr>
          <p:cNvSpPr/>
          <p:nvPr/>
        </p:nvSpPr>
        <p:spPr>
          <a:xfrm>
            <a:off x="808729" y="6086943"/>
            <a:ext cx="386817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>
                <a:latin typeface="Fira Code" panose="020B0809050000020004" pitchFamily="49" charset="0"/>
                <a:ea typeface="Fira Code" panose="020B0809050000020004" pitchFamily="49" charset="0"/>
              </a:rPr>
              <a:t>Business logic written as pure Python function</a:t>
            </a:r>
          </a:p>
        </p:txBody>
      </p:sp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C7B6F8ED-3B59-9046-BBB2-FFED21EA7D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735" y="1096139"/>
            <a:ext cx="4376166" cy="487017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5076CD-6AC5-5D4C-839F-41361B3829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7705" y="194785"/>
            <a:ext cx="4323798" cy="242217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36E7B71-2E9E-954D-B804-CF787CE05AB3}"/>
              </a:ext>
            </a:extLst>
          </p:cNvPr>
          <p:cNvSpPr/>
          <p:nvPr/>
        </p:nvSpPr>
        <p:spPr>
          <a:xfrm>
            <a:off x="6840281" y="2779115"/>
            <a:ext cx="227864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>
                <a:latin typeface="Fira Code" panose="020B0809050000020004" pitchFamily="49" charset="0"/>
                <a:ea typeface="Fira Code" panose="020B0809050000020004" pitchFamily="49" charset="0"/>
              </a:rPr>
              <a:t>Unit testable in isolation</a:t>
            </a:r>
          </a:p>
        </p:txBody>
      </p:sp>
      <p:pic>
        <p:nvPicPr>
          <p:cNvPr id="14" name="Picture 13" descr="Text&#10;&#10;Description automatically generated">
            <a:extLst>
              <a:ext uri="{FF2B5EF4-FFF2-40B4-BE49-F238E27FC236}">
                <a16:creationId xmlns:a16="http://schemas.microsoft.com/office/drawing/2014/main" id="{FBA78F04-223A-B24E-B075-2008A37C93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7706" y="3187490"/>
            <a:ext cx="2672967" cy="24444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420494B4-0A80-BB4B-B8AC-0E4375B4F5F9}"/>
              </a:ext>
            </a:extLst>
          </p:cNvPr>
          <p:cNvSpPr/>
          <p:nvPr/>
        </p:nvSpPr>
        <p:spPr>
          <a:xfrm>
            <a:off x="9358619" y="3940828"/>
            <a:ext cx="2278646" cy="553998"/>
          </a:xfrm>
          <a:prstGeom prst="rect">
            <a:avLst/>
          </a:prstGeom>
          <a:ln>
            <a:solidFill>
              <a:schemeClr val="tx1">
                <a:lumMod val="9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1000">
                <a:latin typeface="Fira Code" panose="020B0809050000020004" pitchFamily="49" charset="0"/>
                <a:ea typeface="Fira Code" panose="020B0809050000020004" pitchFamily="49" charset="0"/>
              </a:rPr>
              <a:t>datasets &amp; parameters injected at runtime by the data catalog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915A07E-2444-BF4F-B200-695FB025D310}"/>
              </a:ext>
            </a:extLst>
          </p:cNvPr>
          <p:cNvSpPr/>
          <p:nvPr/>
        </p:nvSpPr>
        <p:spPr>
          <a:xfrm>
            <a:off x="5801538" y="5864856"/>
            <a:ext cx="301010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>
                <a:latin typeface="Fira Code" panose="020B0809050000020004" pitchFamily="49" charset="0"/>
                <a:ea typeface="Fira Code" panose="020B0809050000020004" pitchFamily="49" charset="0"/>
              </a:rPr>
              <a:t>Used as a node in a larger pipeline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EC6DC2A-0ACF-814E-A213-CE6C01F440BD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8246692" y="3815029"/>
            <a:ext cx="1111927" cy="402798"/>
          </a:xfrm>
          <a:prstGeom prst="straightConnector1">
            <a:avLst/>
          </a:prstGeom>
          <a:ln>
            <a:solidFill>
              <a:schemeClr val="tx1">
                <a:lumMod val="9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9526FF7-64BA-A244-B90C-4AC1566DC08A}"/>
              </a:ext>
            </a:extLst>
          </p:cNvPr>
          <p:cNvCxnSpPr>
            <a:cxnSpLocks/>
            <a:stCxn id="15" idx="1"/>
          </p:cNvCxnSpPr>
          <p:nvPr/>
        </p:nvCxnSpPr>
        <p:spPr>
          <a:xfrm flipH="1">
            <a:off x="8366333" y="4217827"/>
            <a:ext cx="992286" cy="46164"/>
          </a:xfrm>
          <a:prstGeom prst="straightConnector1">
            <a:avLst/>
          </a:prstGeom>
          <a:ln>
            <a:solidFill>
              <a:schemeClr val="tx1">
                <a:lumMod val="9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974A8E6-A389-524C-A600-1B1CB1836F3A}"/>
              </a:ext>
            </a:extLst>
          </p:cNvPr>
          <p:cNvCxnSpPr>
            <a:cxnSpLocks/>
            <a:stCxn id="15" idx="1"/>
          </p:cNvCxnSpPr>
          <p:nvPr/>
        </p:nvCxnSpPr>
        <p:spPr>
          <a:xfrm flipH="1">
            <a:off x="8366333" y="4217827"/>
            <a:ext cx="992286" cy="849829"/>
          </a:xfrm>
          <a:prstGeom prst="straightConnector1">
            <a:avLst/>
          </a:prstGeom>
          <a:ln>
            <a:solidFill>
              <a:schemeClr val="tx1">
                <a:lumMod val="9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2326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animBg="1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Coding Patterns in Kedro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79C0C8-1240-C14D-9B87-FD2CDB8D3D2D}"/>
              </a:ext>
            </a:extLst>
          </p:cNvPr>
          <p:cNvSpPr txBox="1"/>
          <p:nvPr/>
        </p:nvSpPr>
        <p:spPr>
          <a:xfrm>
            <a:off x="554735" y="1568295"/>
            <a:ext cx="67807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Nodes</a:t>
            </a:r>
            <a:r>
              <a:rPr lang="en-US">
                <a:latin typeface="Titillium Web" pitchFamily="2" charset="77"/>
              </a:rPr>
              <a:t> are connected together by their inputs and outputs to form a </a:t>
            </a:r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pipeline</a:t>
            </a:r>
            <a:r>
              <a:rPr lang="en-US">
                <a:latin typeface="Titillium Web" pitchFamily="2" charset="77"/>
              </a:rPr>
              <a:t>. The pipeline’s shape is always a </a:t>
            </a:r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DAG (directed acyclic graph)</a:t>
            </a:r>
            <a:r>
              <a:rPr lang="en-US">
                <a:latin typeface="Titillium Web" pitchFamily="2" charset="77"/>
              </a:rPr>
              <a:t> by design.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Pipeline</a:t>
            </a:r>
            <a:r>
              <a:rPr lang="en-US">
                <a:solidFill>
                  <a:schemeClr val="tx1">
                    <a:lumMod val="95000"/>
                  </a:schemeClr>
                </a:solidFill>
                <a:latin typeface="Titillium Web" pitchFamily="2" charset="77"/>
              </a:rPr>
              <a:t>, algebraically speaking, is just a set of nodes. So they can be concatenated together to form bigger pipelines.</a:t>
            </a:r>
          </a:p>
          <a:p>
            <a:pPr>
              <a:lnSpc>
                <a:spcPct val="150000"/>
              </a:lnSpc>
            </a:pPr>
            <a:endParaRPr lang="en-US">
              <a:latin typeface="Titillium Web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latin typeface="Titillium Web" pitchFamily="2" charset="77"/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7297E4CB-6C57-E647-A9CB-1C79694C0259}"/>
              </a:ext>
            </a:extLst>
          </p:cNvPr>
          <p:cNvCxnSpPr>
            <a:cxnSpLocks/>
            <a:stCxn id="9" idx="6"/>
          </p:cNvCxnSpPr>
          <p:nvPr/>
        </p:nvCxnSpPr>
        <p:spPr>
          <a:xfrm>
            <a:off x="8502760" y="2251046"/>
            <a:ext cx="1054117" cy="2539"/>
          </a:xfrm>
          <a:prstGeom prst="straightConnector1">
            <a:avLst/>
          </a:prstGeom>
          <a:ln w="19050">
            <a:solidFill>
              <a:srgbClr val="A3A2A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CADD11B-3A79-4B4E-A150-5E0119CC7318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9959960" y="2253585"/>
            <a:ext cx="1011804" cy="2276"/>
          </a:xfrm>
          <a:prstGeom prst="straightConnector1">
            <a:avLst/>
          </a:prstGeom>
          <a:ln w="19050">
            <a:solidFill>
              <a:srgbClr val="A3A2A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63132DB-6168-204A-B0FC-4D879E18AC60}"/>
              </a:ext>
            </a:extLst>
          </p:cNvPr>
          <p:cNvSpPr txBox="1"/>
          <p:nvPr/>
        </p:nvSpPr>
        <p:spPr>
          <a:xfrm>
            <a:off x="7742347" y="1781450"/>
            <a:ext cx="1021113" cy="1538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en-US" sz="1000" b="0" dirty="0">
                <a:latin typeface="Fira Code" panose="020B0809050000020004" pitchFamily="49" charset="0"/>
                <a:ea typeface="Fira Code" panose="020B0809050000020004" pitchFamily="49" charset="0"/>
                <a:cs typeface="Helvetica Neue" panose="02000503000000020004" pitchFamily="2" charset="0"/>
              </a:rPr>
              <a:t>Input dataset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DE69DB1-1D0E-0D45-B1DF-FBDB507C32AC}"/>
              </a:ext>
            </a:extLst>
          </p:cNvPr>
          <p:cNvGrpSpPr>
            <a:grpSpLocks noChangeAspect="1"/>
          </p:cNvGrpSpPr>
          <p:nvPr/>
        </p:nvGrpSpPr>
        <p:grpSpPr>
          <a:xfrm>
            <a:off x="8003043" y="2001262"/>
            <a:ext cx="499717" cy="499567"/>
            <a:chOff x="2534717" y="1676400"/>
            <a:chExt cx="1440000" cy="144000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FBED37B-B705-A341-8A93-740A094F3F1F}"/>
                </a:ext>
              </a:extLst>
            </p:cNvPr>
            <p:cNvSpPr/>
            <p:nvPr/>
          </p:nvSpPr>
          <p:spPr>
            <a:xfrm>
              <a:off x="2534717" y="1676400"/>
              <a:ext cx="1440000" cy="1440000"/>
            </a:xfrm>
            <a:prstGeom prst="ellipse">
              <a:avLst/>
            </a:prstGeom>
            <a:solidFill>
              <a:srgbClr val="5F5E5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 err="1">
                <a:solidFill>
                  <a:schemeClr val="tx1"/>
                </a:solidFill>
                <a:latin typeface="Fira Code" panose="020B0809050000020004" pitchFamily="49" charset="0"/>
                <a:ea typeface="Fira Code" panose="020B0809050000020004" pitchFamily="49" charset="0"/>
                <a:cs typeface="Helvetica Neue" panose="02000503000000020004" pitchFamily="2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021DE13-B320-D847-8341-0163A4A55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55817" y="2162400"/>
              <a:ext cx="397800" cy="468000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6D6D4494-069D-5A40-8161-D2FC4FCECDB0}"/>
              </a:ext>
            </a:extLst>
          </p:cNvPr>
          <p:cNvSpPr txBox="1"/>
          <p:nvPr/>
        </p:nvSpPr>
        <p:spPr>
          <a:xfrm>
            <a:off x="9170361" y="1781450"/>
            <a:ext cx="1178208" cy="1538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en-US" sz="1000" b="0" dirty="0">
                <a:latin typeface="Fira Code" panose="020B0809050000020004" pitchFamily="49" charset="0"/>
                <a:ea typeface="Fira Code" panose="020B0809050000020004" pitchFamily="49" charset="0"/>
                <a:cs typeface="Helvetica Neue" panose="02000503000000020004" pitchFamily="2" charset="0"/>
              </a:rPr>
              <a:t>Python function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A5DCD86-AFBA-8F42-9C75-A42F67E9ACBC}"/>
              </a:ext>
            </a:extLst>
          </p:cNvPr>
          <p:cNvGrpSpPr/>
          <p:nvPr/>
        </p:nvGrpSpPr>
        <p:grpSpPr>
          <a:xfrm>
            <a:off x="9551640" y="2042893"/>
            <a:ext cx="415646" cy="416306"/>
            <a:chOff x="5057668" y="1766400"/>
            <a:chExt cx="898304" cy="900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57BDF91-08D3-3940-A3B6-21C399B969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57668" y="1766400"/>
              <a:ext cx="898304" cy="900000"/>
            </a:xfrm>
            <a:prstGeom prst="rect">
              <a:avLst/>
            </a:prstGeom>
            <a:solidFill>
              <a:srgbClr val="5F5E5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 err="1">
                <a:solidFill>
                  <a:schemeClr val="tx1"/>
                </a:solidFill>
                <a:latin typeface="Fira Code" panose="020B0809050000020004" pitchFamily="49" charset="0"/>
                <a:ea typeface="Fira Code" panose="020B0809050000020004" pitchFamily="49" charset="0"/>
                <a:cs typeface="Helvetica Neue" panose="02000503000000020004" pitchFamily="2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901ADF5-48CA-A34F-B83A-3DC94F5A44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26820" y="2036400"/>
              <a:ext cx="360000" cy="360000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D93B80C-3F56-9D4B-ADBE-295CEA33935D}"/>
              </a:ext>
            </a:extLst>
          </p:cNvPr>
          <p:cNvSpPr txBox="1"/>
          <p:nvPr/>
        </p:nvSpPr>
        <p:spPr>
          <a:xfrm>
            <a:off x="10671791" y="1781450"/>
            <a:ext cx="1099661" cy="1538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en-US" sz="1000" b="0" dirty="0">
                <a:latin typeface="Fira Code" panose="020B0809050000020004" pitchFamily="49" charset="0"/>
                <a:ea typeface="Fira Code" panose="020B0809050000020004" pitchFamily="49" charset="0"/>
                <a:cs typeface="Helvetica Neue" panose="02000503000000020004" pitchFamily="2" charset="0"/>
              </a:rPr>
              <a:t>Output dataset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35621A9-4A53-0D48-B81A-91166CD8692B}"/>
              </a:ext>
            </a:extLst>
          </p:cNvPr>
          <p:cNvGrpSpPr>
            <a:grpSpLocks noChangeAspect="1"/>
          </p:cNvGrpSpPr>
          <p:nvPr/>
        </p:nvGrpSpPr>
        <p:grpSpPr>
          <a:xfrm>
            <a:off x="10971764" y="2003801"/>
            <a:ext cx="499717" cy="499567"/>
            <a:chOff x="2534717" y="1676400"/>
            <a:chExt cx="1440000" cy="1440000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17A045A0-27FB-6A43-A87D-E697CABDB855}"/>
                </a:ext>
              </a:extLst>
            </p:cNvPr>
            <p:cNvSpPr/>
            <p:nvPr/>
          </p:nvSpPr>
          <p:spPr>
            <a:xfrm>
              <a:off x="2534717" y="1676400"/>
              <a:ext cx="1440000" cy="1440000"/>
            </a:xfrm>
            <a:prstGeom prst="ellipse">
              <a:avLst/>
            </a:prstGeom>
            <a:solidFill>
              <a:srgbClr val="5F5E5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 err="1">
                <a:solidFill>
                  <a:schemeClr val="tx1"/>
                </a:solidFill>
                <a:latin typeface="Fira Code" panose="020B0809050000020004" pitchFamily="49" charset="0"/>
                <a:ea typeface="Fira Code" panose="020B0809050000020004" pitchFamily="49" charset="0"/>
                <a:cs typeface="Helvetica Neue" panose="02000503000000020004" pitchFamily="2" charset="0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B53A806-F3CF-9D4C-946B-C6802FAA86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55817" y="2162400"/>
              <a:ext cx="397800" cy="468000"/>
            </a:xfrm>
            <a:prstGeom prst="rect">
              <a:avLst/>
            </a:prstGeom>
          </p:spPr>
        </p:pic>
      </p:grp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1E39A13-4634-5F42-B494-F49081B2A896}"/>
              </a:ext>
            </a:extLst>
          </p:cNvPr>
          <p:cNvCxnSpPr>
            <a:cxnSpLocks/>
            <a:stCxn id="23" idx="6"/>
          </p:cNvCxnSpPr>
          <p:nvPr/>
        </p:nvCxnSpPr>
        <p:spPr>
          <a:xfrm>
            <a:off x="8502760" y="3541525"/>
            <a:ext cx="1054117" cy="2539"/>
          </a:xfrm>
          <a:prstGeom prst="straightConnector1">
            <a:avLst/>
          </a:prstGeom>
          <a:ln w="19050">
            <a:solidFill>
              <a:srgbClr val="A3A2A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7F929C8-100F-A84D-87B6-77B22DF105E8}"/>
              </a:ext>
            </a:extLst>
          </p:cNvPr>
          <p:cNvCxnSpPr>
            <a:cxnSpLocks/>
          </p:cNvCxnSpPr>
          <p:nvPr/>
        </p:nvCxnSpPr>
        <p:spPr>
          <a:xfrm>
            <a:off x="9959960" y="3546340"/>
            <a:ext cx="1011804" cy="0"/>
          </a:xfrm>
          <a:prstGeom prst="straightConnector1">
            <a:avLst/>
          </a:prstGeom>
          <a:ln w="19050">
            <a:solidFill>
              <a:srgbClr val="A3A2A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8181C46-EA7F-4A4E-9EA4-1389EB05F679}"/>
              </a:ext>
            </a:extLst>
          </p:cNvPr>
          <p:cNvSpPr txBox="1"/>
          <p:nvPr/>
        </p:nvSpPr>
        <p:spPr>
          <a:xfrm>
            <a:off x="7742347" y="3071928"/>
            <a:ext cx="1021113" cy="1538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en-US" sz="1000" b="0" dirty="0">
                <a:latin typeface="Fira Code" panose="020B0809050000020004" pitchFamily="49" charset="0"/>
                <a:ea typeface="Fira Code" panose="020B0809050000020004" pitchFamily="49" charset="0"/>
                <a:cs typeface="Helvetica Neue" panose="02000503000000020004" pitchFamily="2" charset="0"/>
              </a:rPr>
              <a:t>Input dataset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97CB88E-85B8-284A-92F8-43E84728577A}"/>
              </a:ext>
            </a:extLst>
          </p:cNvPr>
          <p:cNvGrpSpPr>
            <a:grpSpLocks noChangeAspect="1"/>
          </p:cNvGrpSpPr>
          <p:nvPr/>
        </p:nvGrpSpPr>
        <p:grpSpPr>
          <a:xfrm>
            <a:off x="8003043" y="3291741"/>
            <a:ext cx="499717" cy="499567"/>
            <a:chOff x="2534717" y="1676400"/>
            <a:chExt cx="1440000" cy="1440000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9BDB4B0-3126-9740-A9EC-9395F476A2A7}"/>
                </a:ext>
              </a:extLst>
            </p:cNvPr>
            <p:cNvSpPr/>
            <p:nvPr/>
          </p:nvSpPr>
          <p:spPr>
            <a:xfrm>
              <a:off x="2534717" y="1676400"/>
              <a:ext cx="1440000" cy="1440000"/>
            </a:xfrm>
            <a:prstGeom prst="ellipse">
              <a:avLst/>
            </a:prstGeom>
            <a:solidFill>
              <a:srgbClr val="5F5E5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 err="1">
                <a:solidFill>
                  <a:schemeClr val="tx1"/>
                </a:solidFill>
                <a:latin typeface="Fira Code" panose="020B0809050000020004" pitchFamily="49" charset="0"/>
                <a:ea typeface="Fira Code" panose="020B0809050000020004" pitchFamily="49" charset="0"/>
                <a:cs typeface="Helvetica Neue" panose="02000503000000020004" pitchFamily="2" charset="0"/>
              </a:endParaRP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418380BA-9FDD-DE4B-91B0-052E426C05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55817" y="2162400"/>
              <a:ext cx="397800" cy="468000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261781FE-DF90-1D4D-A8E1-466EE73DBDDF}"/>
              </a:ext>
            </a:extLst>
          </p:cNvPr>
          <p:cNvSpPr txBox="1"/>
          <p:nvPr/>
        </p:nvSpPr>
        <p:spPr>
          <a:xfrm>
            <a:off x="9170361" y="3071928"/>
            <a:ext cx="1178208" cy="1538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en-US" sz="1000" b="0" dirty="0">
                <a:latin typeface="Fira Code" panose="020B0809050000020004" pitchFamily="49" charset="0"/>
                <a:ea typeface="Fira Code" panose="020B0809050000020004" pitchFamily="49" charset="0"/>
                <a:cs typeface="Helvetica Neue" panose="02000503000000020004" pitchFamily="2" charset="0"/>
              </a:rPr>
              <a:t>Python function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8F28EDA-B9BA-CC4E-8D6F-F1ABCF6F1099}"/>
              </a:ext>
            </a:extLst>
          </p:cNvPr>
          <p:cNvGrpSpPr/>
          <p:nvPr/>
        </p:nvGrpSpPr>
        <p:grpSpPr>
          <a:xfrm>
            <a:off x="9551640" y="3333371"/>
            <a:ext cx="415646" cy="416306"/>
            <a:chOff x="5057668" y="1766400"/>
            <a:chExt cx="898304" cy="900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748C52D-E17A-8549-AEE3-4653ABCFB6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57668" y="1766400"/>
              <a:ext cx="898304" cy="900000"/>
            </a:xfrm>
            <a:prstGeom prst="rect">
              <a:avLst/>
            </a:prstGeom>
            <a:solidFill>
              <a:srgbClr val="5F5E5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 err="1">
                <a:solidFill>
                  <a:schemeClr val="tx1"/>
                </a:solidFill>
                <a:latin typeface="Fira Code" panose="020B0809050000020004" pitchFamily="49" charset="0"/>
                <a:ea typeface="Fira Code" panose="020B0809050000020004" pitchFamily="49" charset="0"/>
                <a:cs typeface="Helvetica Neue" panose="02000503000000020004" pitchFamily="2" charset="0"/>
              </a:endParaRP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2D344E1-6A97-2148-87DF-85509A3426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26820" y="2036400"/>
              <a:ext cx="360000" cy="360000"/>
            </a:xfrm>
            <a:prstGeom prst="rect">
              <a:avLst/>
            </a:prstGeom>
          </p:spPr>
        </p:pic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6F77CE61-4037-134D-B266-F8823201A250}"/>
              </a:ext>
            </a:extLst>
          </p:cNvPr>
          <p:cNvSpPr txBox="1"/>
          <p:nvPr/>
        </p:nvSpPr>
        <p:spPr>
          <a:xfrm>
            <a:off x="10671791" y="3071928"/>
            <a:ext cx="1099661" cy="1538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en-US" sz="1000" b="0" dirty="0">
                <a:latin typeface="Fira Code" panose="020B0809050000020004" pitchFamily="49" charset="0"/>
                <a:ea typeface="Fira Code" panose="020B0809050000020004" pitchFamily="49" charset="0"/>
                <a:cs typeface="Helvetica Neue" panose="02000503000000020004" pitchFamily="2" charset="0"/>
              </a:rPr>
              <a:t>Output dataset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4AA937E-C201-164F-B56D-87A150C6B040}"/>
              </a:ext>
            </a:extLst>
          </p:cNvPr>
          <p:cNvGrpSpPr>
            <a:grpSpLocks noChangeAspect="1"/>
          </p:cNvGrpSpPr>
          <p:nvPr/>
        </p:nvGrpSpPr>
        <p:grpSpPr>
          <a:xfrm>
            <a:off x="10971764" y="3294280"/>
            <a:ext cx="499717" cy="499567"/>
            <a:chOff x="2534717" y="16764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8A538EA1-6E1C-AC44-91AF-8F262251B5CF}"/>
                </a:ext>
              </a:extLst>
            </p:cNvPr>
            <p:cNvSpPr/>
            <p:nvPr/>
          </p:nvSpPr>
          <p:spPr>
            <a:xfrm>
              <a:off x="2534717" y="1676400"/>
              <a:ext cx="1440000" cy="1440000"/>
            </a:xfrm>
            <a:prstGeom prst="ellipse">
              <a:avLst/>
            </a:prstGeom>
            <a:solidFill>
              <a:srgbClr val="5F5E5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 err="1">
                <a:solidFill>
                  <a:schemeClr val="tx1"/>
                </a:solidFill>
                <a:latin typeface="Fira Code" panose="020B0809050000020004" pitchFamily="49" charset="0"/>
                <a:ea typeface="Fira Code" panose="020B0809050000020004" pitchFamily="49" charset="0"/>
                <a:cs typeface="Helvetica Neue" panose="02000503000000020004" pitchFamily="2" charset="0"/>
              </a:endParaRP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8A310D2E-95F3-F24F-95B9-75F46899F4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55817" y="2162400"/>
              <a:ext cx="397800" cy="468000"/>
            </a:xfrm>
            <a:prstGeom prst="rect">
              <a:avLst/>
            </a:prstGeom>
          </p:spPr>
        </p:pic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6D3300B9-189C-D04F-BDB2-DC25B1AEE74D}"/>
              </a:ext>
            </a:extLst>
          </p:cNvPr>
          <p:cNvSpPr txBox="1"/>
          <p:nvPr/>
        </p:nvSpPr>
        <p:spPr>
          <a:xfrm>
            <a:off x="9373390" y="2608085"/>
            <a:ext cx="77214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en-US" sz="1800" b="1" dirty="0">
                <a:latin typeface="Fira Code" panose="020B0809050000020004" pitchFamily="49" charset="0"/>
                <a:ea typeface="Fira Code" panose="020B0809050000020004" pitchFamily="49" charset="0"/>
                <a:cs typeface="Helvetica Neue" panose="02000503000000020004" pitchFamily="2" charset="0"/>
              </a:rPr>
              <a:t>+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22648C78-F58C-5C4A-B77B-877E58459B18}"/>
              </a:ext>
            </a:extLst>
          </p:cNvPr>
          <p:cNvCxnSpPr>
            <a:cxnSpLocks/>
            <a:stCxn id="38" idx="6"/>
          </p:cNvCxnSpPr>
          <p:nvPr/>
        </p:nvCxnSpPr>
        <p:spPr>
          <a:xfrm>
            <a:off x="8502760" y="4832005"/>
            <a:ext cx="1054117" cy="2538"/>
          </a:xfrm>
          <a:prstGeom prst="straightConnector1">
            <a:avLst/>
          </a:prstGeom>
          <a:ln w="19050">
            <a:solidFill>
              <a:srgbClr val="A3A2A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E6874804-D585-1B4D-ABFC-C1D3D862A826}"/>
              </a:ext>
            </a:extLst>
          </p:cNvPr>
          <p:cNvCxnSpPr>
            <a:cxnSpLocks/>
            <a:endCxn id="46" idx="2"/>
          </p:cNvCxnSpPr>
          <p:nvPr/>
        </p:nvCxnSpPr>
        <p:spPr>
          <a:xfrm flipV="1">
            <a:off x="9959960" y="4834543"/>
            <a:ext cx="1011804" cy="2278"/>
          </a:xfrm>
          <a:prstGeom prst="straightConnector1">
            <a:avLst/>
          </a:prstGeom>
          <a:ln w="19050">
            <a:solidFill>
              <a:srgbClr val="A3A2A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2CEA1019-E14F-0940-8FF9-1397CFED8D4D}"/>
              </a:ext>
            </a:extLst>
          </p:cNvPr>
          <p:cNvSpPr txBox="1"/>
          <p:nvPr/>
        </p:nvSpPr>
        <p:spPr>
          <a:xfrm>
            <a:off x="7742347" y="4362408"/>
            <a:ext cx="1021113" cy="1538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en-US" sz="1000" b="0" dirty="0">
                <a:latin typeface="Fira Code" panose="020B0809050000020004" pitchFamily="49" charset="0"/>
                <a:ea typeface="Fira Code" panose="020B0809050000020004" pitchFamily="49" charset="0"/>
                <a:cs typeface="Helvetica Neue" panose="02000503000000020004" pitchFamily="2" charset="0"/>
              </a:rPr>
              <a:t>Input dataset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66DF91A-80E4-224E-9253-43BF4B4FD958}"/>
              </a:ext>
            </a:extLst>
          </p:cNvPr>
          <p:cNvGrpSpPr>
            <a:grpSpLocks noChangeAspect="1"/>
          </p:cNvGrpSpPr>
          <p:nvPr/>
        </p:nvGrpSpPr>
        <p:grpSpPr>
          <a:xfrm>
            <a:off x="8003043" y="4582221"/>
            <a:ext cx="499717" cy="499567"/>
            <a:chOff x="2534717" y="1676400"/>
            <a:chExt cx="1440000" cy="1440000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5703865-23D3-DE42-AF3C-A0A68456D3DC}"/>
                </a:ext>
              </a:extLst>
            </p:cNvPr>
            <p:cNvSpPr/>
            <p:nvPr/>
          </p:nvSpPr>
          <p:spPr>
            <a:xfrm>
              <a:off x="2534717" y="1676400"/>
              <a:ext cx="1440000" cy="1440000"/>
            </a:xfrm>
            <a:prstGeom prst="ellipse">
              <a:avLst/>
            </a:prstGeom>
            <a:solidFill>
              <a:srgbClr val="5F5E5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 err="1">
                <a:solidFill>
                  <a:schemeClr val="tx1"/>
                </a:solidFill>
                <a:latin typeface="Fira Code" panose="020B0809050000020004" pitchFamily="49" charset="0"/>
                <a:ea typeface="Fira Code" panose="020B0809050000020004" pitchFamily="49" charset="0"/>
                <a:cs typeface="Helvetica Neue" panose="02000503000000020004" pitchFamily="2" charset="0"/>
              </a:endParaRPr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197F9EAE-C2D8-9445-9A51-EFDD882472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55817" y="2162400"/>
              <a:ext cx="397800" cy="468000"/>
            </a:xfrm>
            <a:prstGeom prst="rect">
              <a:avLst/>
            </a:prstGeom>
          </p:spPr>
        </p:pic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47C443F6-A70A-454C-9170-CB78108A05C7}"/>
              </a:ext>
            </a:extLst>
          </p:cNvPr>
          <p:cNvSpPr txBox="1"/>
          <p:nvPr/>
        </p:nvSpPr>
        <p:spPr>
          <a:xfrm>
            <a:off x="9170360" y="4362408"/>
            <a:ext cx="1178208" cy="1538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en-US" sz="1000" b="0" dirty="0">
                <a:latin typeface="Fira Code" panose="020B0809050000020004" pitchFamily="49" charset="0"/>
                <a:ea typeface="Fira Code" panose="020B0809050000020004" pitchFamily="49" charset="0"/>
                <a:cs typeface="Helvetica Neue" panose="02000503000000020004" pitchFamily="2" charset="0"/>
              </a:rPr>
              <a:t>Python function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A0BE1B0-57AF-684B-A30C-639FD4D41049}"/>
              </a:ext>
            </a:extLst>
          </p:cNvPr>
          <p:cNvGrpSpPr/>
          <p:nvPr/>
        </p:nvGrpSpPr>
        <p:grpSpPr>
          <a:xfrm>
            <a:off x="9551640" y="4623851"/>
            <a:ext cx="415646" cy="416306"/>
            <a:chOff x="5057668" y="1766400"/>
            <a:chExt cx="898304" cy="900000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43D33367-ECB7-3C44-BDB4-3A30C3D36C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57668" y="1766400"/>
              <a:ext cx="898304" cy="900000"/>
            </a:xfrm>
            <a:prstGeom prst="rect">
              <a:avLst/>
            </a:prstGeom>
            <a:solidFill>
              <a:srgbClr val="5F5E5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 err="1">
                <a:solidFill>
                  <a:schemeClr val="tx1"/>
                </a:solidFill>
                <a:latin typeface="Fira Code" panose="020B0809050000020004" pitchFamily="49" charset="0"/>
                <a:ea typeface="Fira Code" panose="020B0809050000020004" pitchFamily="49" charset="0"/>
                <a:cs typeface="Helvetica Neue" panose="02000503000000020004" pitchFamily="2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2100C109-C748-0244-AAC0-7A8F146772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26820" y="2036400"/>
              <a:ext cx="360000" cy="360000"/>
            </a:xfrm>
            <a:prstGeom prst="rect">
              <a:avLst/>
            </a:prstGeom>
          </p:spPr>
        </p:pic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534DD021-E76E-DD4A-8239-BFAA965D68D4}"/>
              </a:ext>
            </a:extLst>
          </p:cNvPr>
          <p:cNvSpPr txBox="1"/>
          <p:nvPr/>
        </p:nvSpPr>
        <p:spPr>
          <a:xfrm>
            <a:off x="10671791" y="4362408"/>
            <a:ext cx="1099661" cy="1538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en-US" sz="1000" b="0" dirty="0">
                <a:latin typeface="Fira Code" panose="020B0809050000020004" pitchFamily="49" charset="0"/>
                <a:ea typeface="Fira Code" panose="020B0809050000020004" pitchFamily="49" charset="0"/>
                <a:cs typeface="Helvetica Neue" panose="02000503000000020004" pitchFamily="2" charset="0"/>
              </a:rPr>
              <a:t>Output dataset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8F4DF74-5F53-9343-99CF-85A1D72BE806}"/>
              </a:ext>
            </a:extLst>
          </p:cNvPr>
          <p:cNvGrpSpPr>
            <a:grpSpLocks noChangeAspect="1"/>
          </p:cNvGrpSpPr>
          <p:nvPr/>
        </p:nvGrpSpPr>
        <p:grpSpPr>
          <a:xfrm>
            <a:off x="10971764" y="4584759"/>
            <a:ext cx="499717" cy="499567"/>
            <a:chOff x="2534717" y="16764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ECED959-4CCA-6142-B4FE-C8662F93F34F}"/>
                </a:ext>
              </a:extLst>
            </p:cNvPr>
            <p:cNvSpPr/>
            <p:nvPr/>
          </p:nvSpPr>
          <p:spPr>
            <a:xfrm>
              <a:off x="2534717" y="1676400"/>
              <a:ext cx="1440000" cy="1440000"/>
            </a:xfrm>
            <a:prstGeom prst="ellipse">
              <a:avLst/>
            </a:prstGeom>
            <a:solidFill>
              <a:srgbClr val="5F5E5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 err="1">
                <a:solidFill>
                  <a:schemeClr val="tx1"/>
                </a:solidFill>
                <a:latin typeface="Fira Code" panose="020B0809050000020004" pitchFamily="49" charset="0"/>
                <a:ea typeface="Fira Code" panose="020B0809050000020004" pitchFamily="49" charset="0"/>
                <a:cs typeface="Helvetica Neue" panose="02000503000000020004" pitchFamily="2" charset="0"/>
              </a:endParaRPr>
            </a:p>
          </p:txBody>
        </p: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BC1EDDA5-32B9-FE4F-BE5D-6345E47089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55817" y="2162400"/>
              <a:ext cx="397800" cy="468000"/>
            </a:xfrm>
            <a:prstGeom prst="rect">
              <a:avLst/>
            </a:prstGeom>
          </p:spPr>
        </p:pic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ED8D92F4-0E2B-AE47-984C-57A59BBD26D2}"/>
              </a:ext>
            </a:extLst>
          </p:cNvPr>
          <p:cNvSpPr txBox="1"/>
          <p:nvPr/>
        </p:nvSpPr>
        <p:spPr>
          <a:xfrm>
            <a:off x="9373390" y="3959826"/>
            <a:ext cx="77214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en-US" sz="1800" b="1" dirty="0">
                <a:latin typeface="Fira Code" panose="020B0809050000020004" pitchFamily="49" charset="0"/>
                <a:ea typeface="Fira Code" panose="020B0809050000020004" pitchFamily="49" charset="0"/>
                <a:cs typeface="Helvetica Neue" panose="02000503000000020004" pitchFamily="2" charset="0"/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351664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Coding Patterns in Kedro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79C0C8-1240-C14D-9B87-FD2CDB8D3D2D}"/>
              </a:ext>
            </a:extLst>
          </p:cNvPr>
          <p:cNvSpPr txBox="1"/>
          <p:nvPr/>
        </p:nvSpPr>
        <p:spPr>
          <a:xfrm>
            <a:off x="554735" y="1568295"/>
            <a:ext cx="67807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Nodes</a:t>
            </a:r>
            <a:r>
              <a:rPr lang="en-US">
                <a:latin typeface="Titillium Web" pitchFamily="2" charset="77"/>
              </a:rPr>
              <a:t> are connected together by their inputs and outputs to form a </a:t>
            </a:r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pipeline</a:t>
            </a:r>
            <a:r>
              <a:rPr lang="en-US">
                <a:latin typeface="Titillium Web" pitchFamily="2" charset="77"/>
              </a:rPr>
              <a:t>. The pipeline’s shape is always a </a:t>
            </a:r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DAG (directed acyclic graph)</a:t>
            </a:r>
            <a:r>
              <a:rPr lang="en-US">
                <a:latin typeface="Titillium Web" pitchFamily="2" charset="77"/>
              </a:rPr>
              <a:t> by design.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Pipeline</a:t>
            </a:r>
            <a:r>
              <a:rPr lang="en-US">
                <a:solidFill>
                  <a:schemeClr val="tx1">
                    <a:lumMod val="95000"/>
                  </a:schemeClr>
                </a:solidFill>
                <a:latin typeface="Titillium Web" pitchFamily="2" charset="77"/>
              </a:rPr>
              <a:t>, algebraically speaking, is just a set of nodes. So they can be concatenated together to form bigger pipelines.</a:t>
            </a:r>
          </a:p>
          <a:p>
            <a:pPr>
              <a:lnSpc>
                <a:spcPct val="150000"/>
              </a:lnSpc>
            </a:pPr>
            <a:endParaRPr lang="en-US">
              <a:latin typeface="Titillium Web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latin typeface="Titillium Web" pitchFamily="2" charset="77"/>
            </a:endParaRPr>
          </a:p>
        </p:txBody>
      </p:sp>
      <p:pic>
        <p:nvPicPr>
          <p:cNvPr id="49" name="Picture 48" descr="Text&#10;&#10;Description automatically generated">
            <a:extLst>
              <a:ext uri="{FF2B5EF4-FFF2-40B4-BE49-F238E27FC236}">
                <a16:creationId xmlns:a16="http://schemas.microsoft.com/office/drawing/2014/main" id="{A7A440B5-1B92-3E42-976E-40C73C58F1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4605" y="1568295"/>
            <a:ext cx="4146847" cy="4089163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CA890BFB-4BCD-E542-8BB5-48591D317A69}"/>
              </a:ext>
            </a:extLst>
          </p:cNvPr>
          <p:cNvSpPr/>
          <p:nvPr/>
        </p:nvSpPr>
        <p:spPr>
          <a:xfrm>
            <a:off x="8397848" y="5761549"/>
            <a:ext cx="26003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>
                <a:latin typeface="Fira Code" panose="020B0809050000020004" pitchFamily="49" charset="0"/>
                <a:ea typeface="Fira Code" panose="020B0809050000020004" pitchFamily="49" charset="0"/>
              </a:rPr>
              <a:t>A pipeline is a set of nodes connected by inputs and outputs</a:t>
            </a:r>
          </a:p>
        </p:txBody>
      </p:sp>
      <p:pic>
        <p:nvPicPr>
          <p:cNvPr id="52" name="Picture 51" descr="Text&#10;&#10;Description automatically generated">
            <a:extLst>
              <a:ext uri="{FF2B5EF4-FFF2-40B4-BE49-F238E27FC236}">
                <a16:creationId xmlns:a16="http://schemas.microsoft.com/office/drawing/2014/main" id="{2516EE0B-080C-434F-B03D-D0D00260AF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2327" y="4239403"/>
            <a:ext cx="4845525" cy="1418055"/>
          </a:xfrm>
          <a:prstGeom prst="rect">
            <a:avLst/>
          </a:prstGeom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id="{CCA73119-E29F-274F-A2B4-DB69B48CC7F9}"/>
              </a:ext>
            </a:extLst>
          </p:cNvPr>
          <p:cNvSpPr/>
          <p:nvPr/>
        </p:nvSpPr>
        <p:spPr>
          <a:xfrm>
            <a:off x="2644909" y="5761549"/>
            <a:ext cx="260036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>
                <a:latin typeface="Fira Code" panose="020B0809050000020004" pitchFamily="49" charset="0"/>
                <a:ea typeface="Fira Code" panose="020B0809050000020004" pitchFamily="49" charset="0"/>
              </a:rPr>
              <a:t>Pipelines can be added together</a:t>
            </a:r>
          </a:p>
        </p:txBody>
      </p:sp>
    </p:spTree>
    <p:extLst>
      <p:ext uri="{BB962C8B-B14F-4D97-AF65-F5344CB8AC3E}">
        <p14:creationId xmlns:p14="http://schemas.microsoft.com/office/powerpoint/2010/main" val="288991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84CA806D-35F2-4A42-8B3E-C0BF259A3E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673" b="20442"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10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48" y="1913950"/>
            <a:ext cx="4204137" cy="134275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Coding Patterns in Kedro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3579C0C8-1240-C14D-9B87-FD2CDB8D3D2D}"/>
              </a:ext>
            </a:extLst>
          </p:cNvPr>
          <p:cNvSpPr txBox="1"/>
          <p:nvPr/>
        </p:nvSpPr>
        <p:spPr>
          <a:xfrm>
            <a:off x="481142" y="3732456"/>
            <a:ext cx="5054888" cy="21928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/>
          <a:p>
            <a:pPr defTabSz="914400">
              <a:lnSpc>
                <a:spcPct val="170000"/>
              </a:lnSpc>
              <a:spcAft>
                <a:spcPts val="600"/>
              </a:spcAft>
            </a:pPr>
            <a:r>
              <a:rPr lang="en-US" sz="3500">
                <a:latin typeface="Titillium Web" pitchFamily="2" charset="77"/>
              </a:rPr>
              <a:t>You can build big pipelines </a:t>
            </a:r>
            <a:r>
              <a:rPr lang="en-US" sz="3500" i="1">
                <a:latin typeface="Titillium Web" pitchFamily="2" charset="77"/>
              </a:rPr>
              <a:t>iteratively</a:t>
            </a:r>
            <a:r>
              <a:rPr lang="en-US" sz="3500">
                <a:latin typeface="Titillium Web" pitchFamily="2" charset="77"/>
              </a:rPr>
              <a:t> and </a:t>
            </a:r>
            <a:r>
              <a:rPr lang="en-US" sz="3500" i="1">
                <a:latin typeface="Titillium Web" pitchFamily="2" charset="77"/>
              </a:rPr>
              <a:t>modularly</a:t>
            </a:r>
            <a:r>
              <a:rPr lang="en-US" sz="3500">
                <a:latin typeface="Titillium Web" pitchFamily="2" charset="77"/>
              </a:rPr>
              <a:t> this way</a:t>
            </a:r>
          </a:p>
          <a:p>
            <a:pPr defTabSz="914400">
              <a:lnSpc>
                <a:spcPct val="170000"/>
              </a:lnSpc>
              <a:spcAft>
                <a:spcPts val="600"/>
              </a:spcAft>
            </a:pPr>
            <a:endParaRPr lang="en-US" sz="3500">
              <a:latin typeface="Titillium Web" pitchFamily="2" charset="77"/>
            </a:endParaRPr>
          </a:p>
          <a:p>
            <a:pPr defTabSz="914400">
              <a:lnSpc>
                <a:spcPct val="170000"/>
              </a:lnSpc>
              <a:spcAft>
                <a:spcPts val="600"/>
              </a:spcAft>
            </a:pPr>
            <a:r>
              <a:rPr lang="en-US" sz="3500">
                <a:latin typeface="Titillium Web" pitchFamily="2" charset="77"/>
                <a:hlinkClick r:id="rId4"/>
              </a:rPr>
              <a:t>https://medium.com/life-at-telkomsel/how-we-build-a-production-grade-data-pipeline-7004e56c8c98</a:t>
            </a:r>
            <a:endParaRPr lang="en-US" sz="3500">
              <a:latin typeface="Titillium Web" pitchFamily="2" charset="77"/>
            </a:endParaRP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/>
          </a:p>
          <a:p>
            <a:pPr marL="28575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91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Coding Patterns in Kedro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79C0C8-1240-C14D-9B87-FD2CDB8D3D2D}"/>
              </a:ext>
            </a:extLst>
          </p:cNvPr>
          <p:cNvSpPr txBox="1"/>
          <p:nvPr/>
        </p:nvSpPr>
        <p:spPr>
          <a:xfrm>
            <a:off x="554736" y="975509"/>
            <a:ext cx="529913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>
                <a:latin typeface="Titillium Web" pitchFamily="2" charset="77"/>
              </a:rPr>
              <a:t>The topology of the pipeline is dictated by the data flow. In other words, a Kedro pipeline is inherently </a:t>
            </a:r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data-centric: </a:t>
            </a:r>
            <a:r>
              <a:rPr lang="en-US">
                <a:solidFill>
                  <a:schemeClr val="tx1">
                    <a:lumMod val="95000"/>
                  </a:schemeClr>
                </a:solidFill>
                <a:latin typeface="Titillium Web" pitchFamily="2" charset="77"/>
              </a:rPr>
              <a:t>it’s a</a:t>
            </a:r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 DAG of data</a:t>
            </a:r>
            <a:r>
              <a:rPr lang="en-US">
                <a:latin typeface="Titillium Web" pitchFamily="2" charset="77"/>
              </a:rPr>
              <a:t>. In code-centric workflow engine, a pipeline is a DAG of tasks and data are artefacts.</a:t>
            </a:r>
          </a:p>
          <a:p>
            <a:pPr>
              <a:lnSpc>
                <a:spcPct val="150000"/>
              </a:lnSpc>
            </a:pPr>
            <a:endParaRPr lang="en-US">
              <a:latin typeface="Titillium Web" pitchFamily="2" charset="77"/>
            </a:endParaRPr>
          </a:p>
          <a:p>
            <a:pPr>
              <a:lnSpc>
                <a:spcPct val="150000"/>
              </a:lnSpc>
            </a:pPr>
            <a:r>
              <a:rPr lang="en-US">
                <a:latin typeface="Titillium Web" pitchFamily="2" charset="77"/>
              </a:rPr>
              <a:t>So in a way, you already have the table-level, secondary lineage of your data for free and the transformation logic that produces it. </a:t>
            </a:r>
          </a:p>
          <a:p>
            <a:pPr>
              <a:lnSpc>
                <a:spcPct val="150000"/>
              </a:lnSpc>
            </a:pPr>
            <a:endParaRPr lang="en-US">
              <a:solidFill>
                <a:schemeClr val="tx1">
                  <a:lumMod val="95000"/>
                </a:schemeClr>
              </a:solidFill>
              <a:latin typeface="Titillium Web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latin typeface="Titillium Web" pitchFamily="2" charset="77"/>
            </a:endParaRP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9690B2FE-81CF-004A-B173-50AD2A436C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975509"/>
            <a:ext cx="5842211" cy="470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74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68283-6B30-064A-B985-7765B35A3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6" y="3027351"/>
            <a:ext cx="11082528" cy="803297"/>
          </a:xfrm>
        </p:spPr>
        <p:txBody>
          <a:bodyPr/>
          <a:lstStyle/>
          <a:p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3. Development Experience</a:t>
            </a:r>
          </a:p>
        </p:txBody>
      </p:sp>
    </p:spTree>
    <p:extLst>
      <p:ext uri="{BB962C8B-B14F-4D97-AF65-F5344CB8AC3E}">
        <p14:creationId xmlns:p14="http://schemas.microsoft.com/office/powerpoint/2010/main" val="5500107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Development experience in Jupyter Notebook</a:t>
            </a:r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  <a:latin typeface="Titillium Web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79C0C8-1240-C14D-9B87-FD2CDB8D3D2D}"/>
              </a:ext>
            </a:extLst>
          </p:cNvPr>
          <p:cNvSpPr txBox="1"/>
          <p:nvPr/>
        </p:nvSpPr>
        <p:spPr>
          <a:xfrm>
            <a:off x="554735" y="1145136"/>
            <a:ext cx="5299134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28600" defTabSz="9144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The visual interactivity and fast feedback loop in Jupyter Notebook are A-M-A-Z-I-N-G, especially for exploratory data analysis and rapid experimentation.</a:t>
            </a:r>
          </a:p>
          <a:p>
            <a:pPr marL="285750" indent="-228600" defTabSz="9144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It also has great communicative utility.</a:t>
            </a:r>
            <a:endParaRPr lang="en-US">
              <a:solidFill>
                <a:schemeClr val="tx1">
                  <a:lumMod val="95000"/>
                </a:schemeClr>
              </a:solidFill>
              <a:latin typeface="Titillium Web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latin typeface="Titillium Web" pitchFamily="2" charset="77"/>
            </a:endParaRPr>
          </a:p>
        </p:txBody>
      </p:sp>
      <p:pic>
        <p:nvPicPr>
          <p:cNvPr id="6" name="Picture 5" descr="Chart, box and whisker chart&#10;&#10;Description automatically generated">
            <a:extLst>
              <a:ext uri="{FF2B5EF4-FFF2-40B4-BE49-F238E27FC236}">
                <a16:creationId xmlns:a16="http://schemas.microsoft.com/office/drawing/2014/main" id="{D962C47F-0FDF-584B-84F1-39D996D99B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0185" y="1145136"/>
            <a:ext cx="5297079" cy="4886556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72259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Development experience in Kedro</a:t>
            </a:r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  <a:latin typeface="Titillium Web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79C0C8-1240-C14D-9B87-FD2CDB8D3D2D}"/>
              </a:ext>
            </a:extLst>
          </p:cNvPr>
          <p:cNvSpPr txBox="1"/>
          <p:nvPr/>
        </p:nvSpPr>
        <p:spPr>
          <a:xfrm>
            <a:off x="554734" y="1145136"/>
            <a:ext cx="800815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" defTabSz="914400">
              <a:lnSpc>
                <a:spcPct val="150000"/>
              </a:lnSpc>
              <a:spcAft>
                <a:spcPts val="600"/>
              </a:spcAft>
            </a:pPr>
            <a:r>
              <a:rPr lang="en-US">
                <a:latin typeface="Titillium Web" pitchFamily="2" charset="77"/>
              </a:rPr>
              <a:t>Provide interoperability with  Jupyter Notebook for exploratory data analysis</a:t>
            </a:r>
            <a:endParaRPr lang="en-US">
              <a:solidFill>
                <a:schemeClr val="tx1">
                  <a:lumMod val="95000"/>
                </a:schemeClr>
              </a:solidFill>
              <a:latin typeface="Titillium Web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latin typeface="Titillium Web" pitchFamily="2" charset="77"/>
            </a:endParaRPr>
          </a:p>
        </p:txBody>
      </p:sp>
      <p:pic>
        <p:nvPicPr>
          <p:cNvPr id="8" name="Picture 7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8A7C0F02-A6D2-D848-9471-CDA7470770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37" y="1773763"/>
            <a:ext cx="10936511" cy="291036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361BCA3-F5E4-2747-B930-9FE4E6992714}"/>
              </a:ext>
            </a:extLst>
          </p:cNvPr>
          <p:cNvSpPr/>
          <p:nvPr/>
        </p:nvSpPr>
        <p:spPr>
          <a:xfrm>
            <a:off x="3094332" y="4777984"/>
            <a:ext cx="60033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>
                <a:latin typeface="Fira Code" panose="020B0809050000020004" pitchFamily="49" charset="0"/>
                <a:ea typeface="Fira Code" panose="020B0809050000020004" pitchFamily="49" charset="0"/>
              </a:rPr>
              <a:t>Use Kedro constructs such as data catalog with `kedro jupyter notebook`</a:t>
            </a:r>
          </a:p>
        </p:txBody>
      </p:sp>
    </p:spTree>
    <p:extLst>
      <p:ext uri="{BB962C8B-B14F-4D97-AF65-F5344CB8AC3E}">
        <p14:creationId xmlns:p14="http://schemas.microsoft.com/office/powerpoint/2010/main" val="58838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Development experience in Kedro</a:t>
            </a:r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  <a:latin typeface="Titillium Web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79C0C8-1240-C14D-9B87-FD2CDB8D3D2D}"/>
              </a:ext>
            </a:extLst>
          </p:cNvPr>
          <p:cNvSpPr txBox="1"/>
          <p:nvPr/>
        </p:nvSpPr>
        <p:spPr>
          <a:xfrm>
            <a:off x="554734" y="1145136"/>
            <a:ext cx="800815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" defTabSz="914400">
              <a:lnSpc>
                <a:spcPct val="150000"/>
              </a:lnSpc>
              <a:spcAft>
                <a:spcPts val="600"/>
              </a:spcAft>
            </a:pPr>
            <a:r>
              <a:rPr lang="en-US">
                <a:latin typeface="Titillium Web" pitchFamily="2" charset="77"/>
              </a:rPr>
              <a:t>Provide interoperability with  Jupyter Notebook for exploratory data analysis</a:t>
            </a:r>
            <a:endParaRPr lang="en-US">
              <a:solidFill>
                <a:schemeClr val="tx1">
                  <a:lumMod val="95000"/>
                </a:schemeClr>
              </a:solidFill>
              <a:latin typeface="Titillium Web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latin typeface="Titillium Web" pitchFamily="2" charset="77"/>
            </a:endParaRPr>
          </a:p>
        </p:txBody>
      </p:sp>
      <p:pic>
        <p:nvPicPr>
          <p:cNvPr id="10" name="Picture 9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A44937BC-C328-344F-B3D2-4B18353F1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4977" y="1676551"/>
            <a:ext cx="8362046" cy="42539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C533CDA-DBB2-4745-B575-B62652BD7753}"/>
              </a:ext>
            </a:extLst>
          </p:cNvPr>
          <p:cNvSpPr/>
          <p:nvPr/>
        </p:nvSpPr>
        <p:spPr>
          <a:xfrm>
            <a:off x="4193604" y="5930521"/>
            <a:ext cx="393897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>
                <a:latin typeface="Fira Code" panose="020B0809050000020004" pitchFamily="49" charset="0"/>
                <a:ea typeface="Fira Code" panose="020B0809050000020004" pitchFamily="49" charset="0"/>
              </a:rPr>
              <a:t>Embedded pipeline visualisation</a:t>
            </a:r>
          </a:p>
        </p:txBody>
      </p:sp>
    </p:spTree>
    <p:extLst>
      <p:ext uri="{BB962C8B-B14F-4D97-AF65-F5344CB8AC3E}">
        <p14:creationId xmlns:p14="http://schemas.microsoft.com/office/powerpoint/2010/main" val="3836142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Development experience in Kedro</a:t>
            </a:r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  <a:latin typeface="Titillium Web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79C0C8-1240-C14D-9B87-FD2CDB8D3D2D}"/>
              </a:ext>
            </a:extLst>
          </p:cNvPr>
          <p:cNvSpPr txBox="1"/>
          <p:nvPr/>
        </p:nvSpPr>
        <p:spPr>
          <a:xfrm>
            <a:off x="554735" y="1004345"/>
            <a:ext cx="6084604" cy="888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" defTabSz="914400">
              <a:lnSpc>
                <a:spcPct val="150000"/>
              </a:lnSpc>
              <a:spcAft>
                <a:spcPts val="600"/>
              </a:spcAft>
            </a:pPr>
            <a:r>
              <a:rPr lang="en-US">
                <a:latin typeface="Titillium Web" pitchFamily="2" charset="77"/>
              </a:rPr>
              <a:t>Deterministic, reproducible and configurable CLI run command, suitable for rapid iteration and CI/CD</a:t>
            </a:r>
          </a:p>
        </p:txBody>
      </p:sp>
      <p:pic>
        <p:nvPicPr>
          <p:cNvPr id="6" name="Picture 5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D2B1FC79-E1FC-D341-8D51-18C1F54CDE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2499" y="374596"/>
            <a:ext cx="4055906" cy="610880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DE71E5B-8D5F-A144-8394-CFA3732E504C}"/>
              </a:ext>
            </a:extLst>
          </p:cNvPr>
          <p:cNvSpPr txBox="1"/>
          <p:nvPr/>
        </p:nvSpPr>
        <p:spPr>
          <a:xfrm>
            <a:off x="554735" y="2336292"/>
            <a:ext cx="6084604" cy="1169551"/>
          </a:xfrm>
          <a:prstGeom prst="rect">
            <a:avLst/>
          </a:prstGeom>
          <a:solidFill>
            <a:srgbClr val="080C0F"/>
          </a:solidFill>
        </p:spPr>
        <p:txBody>
          <a:bodyPr wrap="square" rtlCol="0">
            <a:spAutoFit/>
          </a:bodyPr>
          <a:lstStyle/>
          <a:p>
            <a:pPr marL="57150" defTabSz="914400">
              <a:spcAft>
                <a:spcPts val="600"/>
              </a:spcAft>
            </a:pPr>
            <a:r>
              <a:rPr lang="en-US" sz="1000">
                <a:solidFill>
                  <a:schemeClr val="tx1">
                    <a:lumMod val="75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kedro run</a:t>
            </a:r>
          </a:p>
          <a:p>
            <a:pPr marL="57150" defTabSz="914400">
              <a:spcAft>
                <a:spcPts val="600"/>
              </a:spcAft>
            </a:pPr>
            <a:r>
              <a:rPr lang="en-US" sz="1000">
                <a:solidFill>
                  <a:schemeClr val="tx1">
                    <a:lumMod val="75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kedro run --env=ci</a:t>
            </a:r>
          </a:p>
          <a:p>
            <a:pPr marL="57150" defTabSz="914400">
              <a:spcAft>
                <a:spcPts val="600"/>
              </a:spcAft>
            </a:pPr>
            <a:r>
              <a:rPr lang="en-US" sz="1000">
                <a:solidFill>
                  <a:schemeClr val="tx1">
                    <a:lumMod val="75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kedro run --pipeline=data_science</a:t>
            </a:r>
          </a:p>
          <a:p>
            <a:pPr marL="57150" defTabSz="914400">
              <a:spcAft>
                <a:spcPts val="600"/>
              </a:spcAft>
            </a:pPr>
            <a:r>
              <a:rPr lang="en-US" sz="1000">
                <a:solidFill>
                  <a:schemeClr val="tx1">
                    <a:lumMod val="75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kedro run --node=split_data</a:t>
            </a:r>
          </a:p>
          <a:p>
            <a:pPr marL="57150" defTabSz="914400">
              <a:spcAft>
                <a:spcPts val="600"/>
              </a:spcAft>
            </a:pPr>
            <a:r>
              <a:rPr lang="en-US" sz="1000">
                <a:solidFill>
                  <a:schemeClr val="tx1">
                    <a:lumMod val="75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kedro run --params “sar.hyperparameters.similarity_type:lift”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C11ED2-BFB8-684E-9AA8-2B7E7259A8B9}"/>
              </a:ext>
            </a:extLst>
          </p:cNvPr>
          <p:cNvSpPr/>
          <p:nvPr/>
        </p:nvSpPr>
        <p:spPr>
          <a:xfrm>
            <a:off x="1814128" y="3505843"/>
            <a:ext cx="393897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>
                <a:latin typeface="Fira Code" panose="020B0809050000020004" pitchFamily="49" charset="0"/>
                <a:ea typeface="Fira Code" panose="020B0809050000020004" pitchFamily="49" charset="0"/>
              </a:rPr>
              <a:t>Some example run commands</a:t>
            </a:r>
          </a:p>
        </p:txBody>
      </p:sp>
    </p:spTree>
    <p:extLst>
      <p:ext uri="{BB962C8B-B14F-4D97-AF65-F5344CB8AC3E}">
        <p14:creationId xmlns:p14="http://schemas.microsoft.com/office/powerpoint/2010/main" val="118833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1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Agenda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55577A-7CA9-4844-A7B3-A96451CB30C1}"/>
              </a:ext>
            </a:extLst>
          </p:cNvPr>
          <p:cNvSpPr/>
          <p:nvPr/>
        </p:nvSpPr>
        <p:spPr>
          <a:xfrm>
            <a:off x="1828800" y="1331048"/>
            <a:ext cx="8953994" cy="47320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GB" b="0" i="0">
                <a:solidFill>
                  <a:schemeClr val="tx1">
                    <a:lumMod val="85000"/>
                  </a:schemeClr>
                </a:solidFill>
                <a:effectLst/>
                <a:latin typeface="Titillium Web" pitchFamily="2" charset="77"/>
              </a:rPr>
              <a:t>Set the scene in which you need to deploy a “realistic” Jupyter Notebook into production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0C6F62-69D2-C547-A234-1EF775E3C5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743" y="1239559"/>
            <a:ext cx="692173" cy="80248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EB15C29-C9BE-F447-AD73-1F4E94413E7F}"/>
              </a:ext>
            </a:extLst>
          </p:cNvPr>
          <p:cNvSpPr/>
          <p:nvPr/>
        </p:nvSpPr>
        <p:spPr>
          <a:xfrm>
            <a:off x="1828800" y="2397586"/>
            <a:ext cx="8953994" cy="47320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GB" b="0" i="0">
                <a:solidFill>
                  <a:schemeClr val="tx1">
                    <a:lumMod val="85000"/>
                  </a:schemeClr>
                </a:solidFill>
                <a:effectLst/>
                <a:latin typeface="Titillium Web" pitchFamily="2" charset="77"/>
              </a:rPr>
              <a:t>The journey from Jupyter Notebook to a standard Python project with Kedro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7CE0B2-4A99-6242-A6AB-DD02587C21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498" y="2237142"/>
            <a:ext cx="580662" cy="79409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AA6A20F-6261-8143-A6B2-C857EBE34ECE}"/>
              </a:ext>
            </a:extLst>
          </p:cNvPr>
          <p:cNvSpPr/>
          <p:nvPr/>
        </p:nvSpPr>
        <p:spPr>
          <a:xfrm>
            <a:off x="1828800" y="3514003"/>
            <a:ext cx="8953994" cy="47320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GB" b="0" i="0">
                <a:solidFill>
                  <a:schemeClr val="tx1">
                    <a:lumMod val="85000"/>
                  </a:schemeClr>
                </a:solidFill>
                <a:effectLst/>
                <a:latin typeface="Titillium Web" pitchFamily="2" charset="77"/>
              </a:rPr>
              <a:t>How to use Kedro’s extensibility to integrate with other tools in the #MLOps lifecycle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E7F7E1C-F555-004B-8013-6DA4CBAEFE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743" y="3406978"/>
            <a:ext cx="692174" cy="77187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E18CED5-9F24-F44B-918E-BC506199DF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996" y="4554599"/>
            <a:ext cx="692173" cy="69217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29D343A-96F3-E143-AE45-C6702BF53C2D}"/>
              </a:ext>
            </a:extLst>
          </p:cNvPr>
          <p:cNvSpPr/>
          <p:nvPr/>
        </p:nvSpPr>
        <p:spPr>
          <a:xfrm>
            <a:off x="1828800" y="4622163"/>
            <a:ext cx="8953994" cy="47320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GB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Different deployment strategies for the project</a:t>
            </a:r>
            <a:endParaRPr lang="en-GB" b="0" i="0">
              <a:solidFill>
                <a:schemeClr val="tx1">
                  <a:lumMod val="85000"/>
                </a:schemeClr>
              </a:solidFill>
              <a:effectLst/>
              <a:latin typeface="Titillium Web" pitchFamily="2" charset="77"/>
            </a:endParaRPr>
          </a:p>
        </p:txBody>
      </p:sp>
      <p:pic>
        <p:nvPicPr>
          <p:cNvPr id="19" name="Graphic 18" descr="Aeroplane outline">
            <a:extLst>
              <a:ext uri="{FF2B5EF4-FFF2-40B4-BE49-F238E27FC236}">
                <a16:creationId xmlns:a16="http://schemas.microsoft.com/office/drawing/2014/main" id="{0A9EF70B-46EB-9247-BD68-815F2EB5FC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83987" y="5621700"/>
            <a:ext cx="692173" cy="692173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844007E0-58B9-ED45-BCB3-1FEE471ABFFE}"/>
              </a:ext>
            </a:extLst>
          </p:cNvPr>
          <p:cNvSpPr/>
          <p:nvPr/>
        </p:nvSpPr>
        <p:spPr>
          <a:xfrm>
            <a:off x="1828800" y="5730323"/>
            <a:ext cx="8953994" cy="47320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GB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From 1 project to 100s of projects</a:t>
            </a:r>
            <a:endParaRPr lang="en-GB" b="0" i="0">
              <a:solidFill>
                <a:schemeClr val="tx1">
                  <a:lumMod val="85000"/>
                </a:schemeClr>
              </a:solidFill>
              <a:effectLst/>
              <a:latin typeface="Titillium Web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627685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Development experience in Kedro</a:t>
            </a:r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  <a:latin typeface="Titillium Web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79C0C8-1240-C14D-9B87-FD2CDB8D3D2D}"/>
              </a:ext>
            </a:extLst>
          </p:cNvPr>
          <p:cNvSpPr txBox="1"/>
          <p:nvPr/>
        </p:nvSpPr>
        <p:spPr>
          <a:xfrm>
            <a:off x="554735" y="975509"/>
            <a:ext cx="8008151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" defTabSz="914400">
              <a:lnSpc>
                <a:spcPct val="150000"/>
              </a:lnSpc>
              <a:spcAft>
                <a:spcPts val="600"/>
              </a:spcAft>
            </a:pPr>
            <a:r>
              <a:rPr lang="en-US">
                <a:latin typeface="Titillium Web" pitchFamily="2" charset="77"/>
              </a:rPr>
              <a:t>Extensible CLI commands</a:t>
            </a:r>
            <a:endParaRPr lang="en-US">
              <a:solidFill>
                <a:schemeClr val="tx1">
                  <a:lumMod val="95000"/>
                </a:schemeClr>
              </a:solidFill>
              <a:latin typeface="Titillium Web" pitchFamily="2" charset="77"/>
            </a:endParaRPr>
          </a:p>
        </p:txBody>
      </p:sp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8665A73B-58B9-9343-81C1-C32CC0E7EE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305" y="1644402"/>
            <a:ext cx="5541092" cy="452359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0D87165-627F-2F4E-B28B-7B0CD1FE6E09}"/>
              </a:ext>
            </a:extLst>
          </p:cNvPr>
          <p:cNvSpPr txBox="1"/>
          <p:nvPr/>
        </p:nvSpPr>
        <p:spPr>
          <a:xfrm>
            <a:off x="6400801" y="2128901"/>
            <a:ext cx="2719928" cy="24622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75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Built-in commands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A36A01-A30B-0646-8FDB-9E6CB8F270F2}"/>
              </a:ext>
            </a:extLst>
          </p:cNvPr>
          <p:cNvSpPr txBox="1"/>
          <p:nvPr/>
        </p:nvSpPr>
        <p:spPr>
          <a:xfrm>
            <a:off x="6400800" y="5899611"/>
            <a:ext cx="2719927" cy="24622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75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User-provided commands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B5A6401-4EDF-BB49-8EC4-113E376E4E4F}"/>
              </a:ext>
            </a:extLst>
          </p:cNvPr>
          <p:cNvSpPr txBox="1"/>
          <p:nvPr/>
        </p:nvSpPr>
        <p:spPr>
          <a:xfrm>
            <a:off x="6400800" y="5272516"/>
            <a:ext cx="2719927" cy="24622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75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3</a:t>
            </a:r>
            <a:r>
              <a:rPr lang="en-US" sz="1000" baseline="30000">
                <a:solidFill>
                  <a:schemeClr val="tx1">
                    <a:lumMod val="75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rd-</a:t>
            </a:r>
            <a:r>
              <a:rPr lang="en-US" sz="1000">
                <a:solidFill>
                  <a:schemeClr val="tx1">
                    <a:lumMod val="75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party commands</a:t>
            </a:r>
          </a:p>
        </p:txBody>
      </p:sp>
    </p:spTree>
    <p:extLst>
      <p:ext uri="{BB962C8B-B14F-4D97-AF65-F5344CB8AC3E}">
        <p14:creationId xmlns:p14="http://schemas.microsoft.com/office/powerpoint/2010/main" val="308017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Development experience in Kedro</a:t>
            </a:r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  <a:latin typeface="Titillium Web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79C0C8-1240-C14D-9B87-FD2CDB8D3D2D}"/>
              </a:ext>
            </a:extLst>
          </p:cNvPr>
          <p:cNvSpPr txBox="1"/>
          <p:nvPr/>
        </p:nvSpPr>
        <p:spPr>
          <a:xfrm>
            <a:off x="554735" y="975509"/>
            <a:ext cx="8008151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" defTabSz="914400">
              <a:lnSpc>
                <a:spcPct val="150000"/>
              </a:lnSpc>
              <a:spcAft>
                <a:spcPts val="600"/>
              </a:spcAft>
            </a:pPr>
            <a:r>
              <a:rPr lang="en-US">
                <a:latin typeface="Titillium Web" pitchFamily="2" charset="77"/>
              </a:rPr>
              <a:t>Example CLI extensions built by the community</a:t>
            </a:r>
            <a:endParaRPr lang="en-US">
              <a:solidFill>
                <a:schemeClr val="tx1">
                  <a:lumMod val="95000"/>
                </a:schemeClr>
              </a:solidFill>
              <a:latin typeface="Titillium Web" pitchFamily="2" charset="77"/>
            </a:endParaRPr>
          </a:p>
        </p:txBody>
      </p:sp>
      <p:pic>
        <p:nvPicPr>
          <p:cNvPr id="6" name="Picture 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F6142ED8-70A0-064F-AE93-60E8E9C23C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161" y="1553746"/>
            <a:ext cx="3695476" cy="456231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34A1A57-9204-0642-9EB4-BDCC339A83E0}"/>
              </a:ext>
            </a:extLst>
          </p:cNvPr>
          <p:cNvSpPr/>
          <p:nvPr/>
        </p:nvSpPr>
        <p:spPr>
          <a:xfrm>
            <a:off x="1172133" y="6140750"/>
            <a:ext cx="278153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>
                <a:latin typeface="Titillium Web" pitchFamily="2" charset="77"/>
              </a:rPr>
              <a:t>https://github.com/Galileo-Galilei/kedro-mlflow</a:t>
            </a:r>
          </a:p>
        </p:txBody>
      </p:sp>
      <p:pic>
        <p:nvPicPr>
          <p:cNvPr id="9" name="Picture 8" descr="Graphical user interface&#10;&#10;Description automatically generated">
            <a:extLst>
              <a:ext uri="{FF2B5EF4-FFF2-40B4-BE49-F238E27FC236}">
                <a16:creationId xmlns:a16="http://schemas.microsoft.com/office/drawing/2014/main" id="{34FB21E2-19BD-F942-A41B-12FD35E534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9566" y="2252012"/>
            <a:ext cx="6537273" cy="203607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9323938-A8DB-6C48-BD08-D53BC8E14F28}"/>
              </a:ext>
            </a:extLst>
          </p:cNvPr>
          <p:cNvSpPr/>
          <p:nvPr/>
        </p:nvSpPr>
        <p:spPr>
          <a:xfrm>
            <a:off x="6891976" y="4286949"/>
            <a:ext cx="263245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>
                <a:latin typeface="Titillium Web" pitchFamily="2" charset="77"/>
              </a:rPr>
              <a:t>https://github.com/WaylonWalker/kedro-diff</a:t>
            </a:r>
          </a:p>
        </p:txBody>
      </p:sp>
    </p:spTree>
    <p:extLst>
      <p:ext uri="{BB962C8B-B14F-4D97-AF65-F5344CB8AC3E}">
        <p14:creationId xmlns:p14="http://schemas.microsoft.com/office/powerpoint/2010/main" val="158111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Development experience in Kedro</a:t>
            </a:r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  <a:latin typeface="Titillium Web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79C0C8-1240-C14D-9B87-FD2CDB8D3D2D}"/>
              </a:ext>
            </a:extLst>
          </p:cNvPr>
          <p:cNvSpPr txBox="1"/>
          <p:nvPr/>
        </p:nvSpPr>
        <p:spPr>
          <a:xfrm>
            <a:off x="554735" y="975509"/>
            <a:ext cx="11369041" cy="888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" defTabSz="914400">
              <a:lnSpc>
                <a:spcPct val="150000"/>
              </a:lnSpc>
              <a:spcAft>
                <a:spcPts val="600"/>
              </a:spcAft>
            </a:pPr>
            <a:r>
              <a:rPr lang="en-US">
                <a:solidFill>
                  <a:schemeClr val="tx1">
                    <a:lumMod val="95000"/>
                  </a:schemeClr>
                </a:solidFill>
                <a:latin typeface="Titillium Web" pitchFamily="2" charset="77"/>
              </a:rPr>
              <a:t>Powerful pipeline visualization with Kedro-Viz plugin. Help you develop and communicate your pipeline with fast feedback loop. It’s also being actively worked on to turn into an interactive Data Science IDE. Stay tuned 🚀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552E16C-6E39-8F47-934E-04F0EB54B1C1}"/>
              </a:ext>
            </a:extLst>
          </p:cNvPr>
          <p:cNvSpPr txBox="1">
            <a:spLocks/>
          </p:cNvSpPr>
          <p:nvPr/>
        </p:nvSpPr>
        <p:spPr>
          <a:xfrm>
            <a:off x="554735" y="6465401"/>
            <a:ext cx="6408138" cy="220387"/>
          </a:xfrm>
          <a:prstGeom prst="rect">
            <a:avLst/>
          </a:prstGeom>
        </p:spPr>
        <p:txBody>
          <a:bodyPr vert="horz" wrap="square" lIns="0" tIns="0" rIns="0" bIns="0" numCol="1" spcCol="288000" rtlCol="0" anchor="t" anchorCtr="0">
            <a:noAutofit/>
          </a:bodyPr>
          <a:lstStyle>
            <a:lvl1pPr algn="l" defTabSz="1193860" rtl="0" eaLnBrk="1" fontAlgn="base" hangingPunct="1">
              <a:spcBef>
                <a:spcPct val="0"/>
              </a:spcBef>
              <a:spcAft>
                <a:spcPct val="0"/>
              </a:spcAft>
              <a:tabLst>
                <a:tab pos="359851" algn="l"/>
              </a:tabLst>
              <a:defRPr lang="x-none" sz="2600" b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2pPr>
            <a:lvl3pPr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3pPr>
            <a:lvl4pPr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4pPr>
            <a:lvl5pPr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5pPr>
            <a:lvl6pPr marL="609630"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6pPr>
            <a:lvl7pPr marL="1219261"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7pPr>
            <a:lvl8pPr marL="1828891"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8pPr>
            <a:lvl9pPr marL="2438522"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9pPr>
          </a:lstStyle>
          <a:p>
            <a:pPr lvl="0"/>
            <a:r>
              <a:rPr lang="en-US" sz="1000" kern="0" dirty="0">
                <a:solidFill>
                  <a:srgbClr val="808080"/>
                </a:solidFill>
                <a:latin typeface="Fira Code" panose="020B0809050000020004" pitchFamily="49" charset="0"/>
                <a:ea typeface="Fira Code" panose="020B0809050000020004" pitchFamily="49" charset="0"/>
                <a:cs typeface="Arial" panose="020B0604020202020204" pitchFamily="34" charset="0"/>
              </a:rPr>
              <a:t>Online Demo: </a:t>
            </a:r>
            <a:r>
              <a:rPr lang="en-GB" sz="1000" dirty="0">
                <a:solidFill>
                  <a:srgbClr val="00ADEF"/>
                </a:solidFill>
                <a:latin typeface="Fira Code" panose="020B0809050000020004" pitchFamily="49" charset="0"/>
                <a:ea typeface="Fira Code" panose="020B0809050000020004" pitchFamily="49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quantumblacklabs.github.io/kedro-viz/</a:t>
            </a:r>
            <a:endParaRPr lang="en-US" sz="1000" kern="0" dirty="0">
              <a:solidFill>
                <a:srgbClr val="00ADEF"/>
              </a:solidFill>
              <a:latin typeface="Fira Code" panose="020B0809050000020004" pitchFamily="49" charset="0"/>
              <a:ea typeface="Fira Code" panose="020B0809050000020004" pitchFamily="49" charset="0"/>
              <a:cs typeface="Arial" panose="020B0604020202020204" pitchFamily="34" charset="0"/>
            </a:endParaRPr>
          </a:p>
        </p:txBody>
      </p:sp>
      <p:pic>
        <p:nvPicPr>
          <p:cNvPr id="4" name="autoreload" descr="autoreload">
            <a:hlinkClick r:id="" action="ppaction://media"/>
            <a:extLst>
              <a:ext uri="{FF2B5EF4-FFF2-40B4-BE49-F238E27FC236}">
                <a16:creationId xmlns:a16="http://schemas.microsoft.com/office/drawing/2014/main" id="{2D38805C-C1B4-9744-9214-241062729E7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95738" y="2140671"/>
            <a:ext cx="10000524" cy="4125216"/>
          </a:xfrm>
          <a:prstGeom prst="rect">
            <a:avLst/>
          </a:prstGeom>
          <a:ln w="38100" cap="sq">
            <a:solidFill>
              <a:schemeClr val="tx1">
                <a:lumMod val="9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77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Development experience in Kedro</a:t>
            </a:r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  <a:latin typeface="Titillium Web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79C0C8-1240-C14D-9B87-FD2CDB8D3D2D}"/>
              </a:ext>
            </a:extLst>
          </p:cNvPr>
          <p:cNvSpPr txBox="1"/>
          <p:nvPr/>
        </p:nvSpPr>
        <p:spPr>
          <a:xfrm>
            <a:off x="554735" y="1145136"/>
            <a:ext cx="5541265" cy="592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28600" defTabSz="9144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>
                    <a:lumMod val="95000"/>
                  </a:schemeClr>
                </a:solidFill>
                <a:highlight>
                  <a:srgbClr val="001521"/>
                </a:highlight>
                <a:latin typeface="Fira Code" panose="020B0809050000020004" pitchFamily="49" charset="0"/>
                <a:ea typeface="Fira Code" panose="020B0809050000020004" pitchFamily="49" charset="0"/>
              </a:rPr>
              <a:t>kedro new</a:t>
            </a:r>
            <a:r>
              <a:rPr lang="en-US" sz="1400">
                <a:solidFill>
                  <a:schemeClr val="tx1">
                    <a:lumMod val="95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: </a:t>
            </a:r>
            <a:r>
              <a:rPr lang="en-US" sz="1400">
                <a:latin typeface="Titillium Web" pitchFamily="2" charset="77"/>
              </a:rPr>
              <a:t>Scaffold new projects with a standardised project template, originally based on </a:t>
            </a:r>
            <a:r>
              <a:rPr lang="en-US" sz="1400">
                <a:latin typeface="Titillium Web" pitchFamily="2" charset="77"/>
                <a:hlinkClick r:id="rId3"/>
              </a:rPr>
              <a:t>Cookiecutter Data Science</a:t>
            </a:r>
            <a:endParaRPr lang="en-US" sz="1400">
              <a:latin typeface="Titillium Web" pitchFamily="2" charset="77"/>
            </a:endParaRPr>
          </a:p>
          <a:p>
            <a:pPr marL="285750" indent="-228600" defTabSz="9144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>
                    <a:lumMod val="95000"/>
                  </a:schemeClr>
                </a:solidFill>
                <a:latin typeface="Titillium Web" pitchFamily="2" charset="77"/>
              </a:rPr>
              <a:t>Out of the box experience with </a:t>
            </a:r>
            <a:r>
              <a:rPr lang="en-US" sz="1400">
                <a:solidFill>
                  <a:schemeClr val="tx1">
                    <a:lumMod val="95000"/>
                  </a:schemeClr>
                </a:solidFill>
                <a:highlight>
                  <a:srgbClr val="001521"/>
                </a:highlight>
                <a:latin typeface="Titillium Web" pitchFamily="2" charset="77"/>
              </a:rPr>
              <a:t> </a:t>
            </a:r>
            <a:r>
              <a:rPr lang="en-US" sz="1400">
                <a:solidFill>
                  <a:schemeClr val="tx1">
                    <a:lumMod val="95000"/>
                  </a:schemeClr>
                </a:solidFill>
                <a:highlight>
                  <a:srgbClr val="001521"/>
                </a:highlight>
                <a:latin typeface="Fira Code" panose="020B0809050000020004" pitchFamily="49" charset="0"/>
                <a:ea typeface="Fira Code" panose="020B0809050000020004" pitchFamily="49" charset="0"/>
              </a:rPr>
              <a:t>kedro new </a:t>
            </a:r>
            <a:r>
              <a:rPr lang="en-US" sz="1400">
                <a:solidFill>
                  <a:schemeClr val="tx1">
                    <a:lumMod val="95000"/>
                  </a:schemeClr>
                </a:solidFill>
                <a:latin typeface="Titillium Web" pitchFamily="2" charset="77"/>
              </a:rPr>
              <a:t>includes:</a:t>
            </a:r>
          </a:p>
          <a:p>
            <a:pPr marL="742950" lvl="1" indent="-228600" defTabSz="9144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>
                    <a:lumMod val="95000"/>
                  </a:schemeClr>
                </a:solidFill>
                <a:latin typeface="Titillium Web" pitchFamily="2" charset="77"/>
              </a:rPr>
              <a:t>Linting with flake8, isort</a:t>
            </a:r>
          </a:p>
          <a:p>
            <a:pPr marL="742950" lvl="1" indent="-228600" defTabSz="9144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>
                    <a:lumMod val="95000"/>
                  </a:schemeClr>
                </a:solidFill>
                <a:latin typeface="Titillium Web" pitchFamily="2" charset="77"/>
              </a:rPr>
              <a:t>Code formatting with black</a:t>
            </a:r>
          </a:p>
          <a:p>
            <a:pPr marL="742950" lvl="1" indent="-228600" defTabSz="9144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>
                    <a:lumMod val="95000"/>
                  </a:schemeClr>
                </a:solidFill>
                <a:latin typeface="Titillium Web" pitchFamily="2" charset="77"/>
              </a:rPr>
              <a:t>Packaging boilerplate with setup.py</a:t>
            </a:r>
          </a:p>
          <a:p>
            <a:pPr marL="742950" lvl="1" indent="-228600" defTabSz="9144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>
                    <a:lumMod val="95000"/>
                  </a:schemeClr>
                </a:solidFill>
                <a:latin typeface="Titillium Web" pitchFamily="2" charset="77"/>
              </a:rPr>
              <a:t>Command to autogenerate documentation with sphinx</a:t>
            </a:r>
          </a:p>
          <a:p>
            <a:pPr marL="742950" lvl="1" indent="-228600" defTabSz="9144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>
                    <a:lumMod val="95000"/>
                  </a:schemeClr>
                </a:solidFill>
                <a:latin typeface="Titillium Web" pitchFamily="2" charset="77"/>
              </a:rPr>
              <a:t>Pytest configured with coverage</a:t>
            </a:r>
          </a:p>
          <a:p>
            <a:pPr marL="285750" indent="-228600" defTabSz="9144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>
                    <a:lumMod val="95000"/>
                  </a:schemeClr>
                </a:solidFill>
                <a:latin typeface="Titillium Web" pitchFamily="2" charset="77"/>
              </a:rPr>
              <a:t>More advanced setups, e.g. spark initialisation, are provided through starters.</a:t>
            </a:r>
          </a:p>
          <a:p>
            <a:pPr marL="285750" indent="-228600" defTabSz="9144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>
                    <a:lumMod val="95000"/>
                  </a:schemeClr>
                </a:solidFill>
                <a:latin typeface="Titillium Web" pitchFamily="2" charset="77"/>
              </a:rPr>
              <a:t>Support custom starters to tailor to your project’s needs, e.g. CI/CD configuration.</a:t>
            </a:r>
          </a:p>
          <a:p>
            <a:pPr marL="742950" lvl="1" indent="-228600" defTabSz="9144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>
              <a:solidFill>
                <a:schemeClr val="tx1">
                  <a:lumMod val="95000"/>
                </a:schemeClr>
              </a:solidFill>
              <a:latin typeface="Titillium Web" pitchFamily="2" charset="77"/>
            </a:endParaRPr>
          </a:p>
          <a:p>
            <a:pPr marL="742950" lvl="1" indent="-228600" defTabSz="9144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>
              <a:solidFill>
                <a:schemeClr val="tx1">
                  <a:lumMod val="95000"/>
                </a:schemeClr>
              </a:solidFill>
              <a:latin typeface="Titillium Web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latin typeface="Titillium Web" pitchFamily="2" charset="77"/>
            </a:endParaRPr>
          </a:p>
        </p:txBody>
      </p:sp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C8117819-01EB-E94D-918F-DE55B21C4E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965952"/>
            <a:ext cx="5942119" cy="292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71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F098A-D755-094E-978B-BD8EB398E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6" y="3027351"/>
            <a:ext cx="11082528" cy="803297"/>
          </a:xfrm>
        </p:spPr>
        <p:txBody>
          <a:bodyPr anchor="ctr"/>
          <a:lstStyle/>
          <a:p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Integrate with MLOps tools</a:t>
            </a:r>
          </a:p>
        </p:txBody>
      </p:sp>
    </p:spTree>
    <p:extLst>
      <p:ext uri="{BB962C8B-B14F-4D97-AF65-F5344CB8AC3E}">
        <p14:creationId xmlns:p14="http://schemas.microsoft.com/office/powerpoint/2010/main" val="12352016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aphical user interface, diagram, website&#10;&#10;Description automatically generated">
            <a:extLst>
              <a:ext uri="{FF2B5EF4-FFF2-40B4-BE49-F238E27FC236}">
                <a16:creationId xmlns:a16="http://schemas.microsoft.com/office/drawing/2014/main" id="{2C2A4705-FFEA-F442-A558-795E8AAD37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41" y="0"/>
            <a:ext cx="12132118" cy="643255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6BC57BF-2FEC-DB43-BE50-1EAA45634C1E}"/>
              </a:ext>
            </a:extLst>
          </p:cNvPr>
          <p:cNvSpPr/>
          <p:nvPr/>
        </p:nvSpPr>
        <p:spPr>
          <a:xfrm>
            <a:off x="3843620" y="6432550"/>
            <a:ext cx="450475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>
                <a:latin typeface="Fira Code" panose="020B0809050000020004" pitchFamily="49" charset="0"/>
                <a:ea typeface="Fira Code" panose="020B0809050000020004" pitchFamily="49" charset="0"/>
              </a:rPr>
              <a:t>https://blogs.nvidia.com/blog/2020/09/03/what-is-mlops/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DCF5585-3188-7A45-A111-95EF067C72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3620" y="3515716"/>
            <a:ext cx="497194" cy="679946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E4A0406F-C315-1E41-BC23-11364B9A13A3}"/>
              </a:ext>
            </a:extLst>
          </p:cNvPr>
          <p:cNvCxnSpPr>
            <a:cxnSpLocks/>
            <a:stCxn id="16" idx="0"/>
          </p:cNvCxnSpPr>
          <p:nvPr/>
        </p:nvCxnSpPr>
        <p:spPr>
          <a:xfrm flipH="1" flipV="1">
            <a:off x="1436915" y="2795452"/>
            <a:ext cx="2655302" cy="720264"/>
          </a:xfrm>
          <a:prstGeom prst="straightConnector1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CB5A700-72E9-BD45-BC69-6331BDD7688D}"/>
              </a:ext>
            </a:extLst>
          </p:cNvPr>
          <p:cNvCxnSpPr>
            <a:cxnSpLocks/>
            <a:stCxn id="16" idx="0"/>
          </p:cNvCxnSpPr>
          <p:nvPr/>
        </p:nvCxnSpPr>
        <p:spPr>
          <a:xfrm flipH="1" flipV="1">
            <a:off x="3187337" y="2795452"/>
            <a:ext cx="904880" cy="720264"/>
          </a:xfrm>
          <a:prstGeom prst="straightConnector1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A84B486-D4D0-6A46-8BE2-A2F3EF923E9E}"/>
              </a:ext>
            </a:extLst>
          </p:cNvPr>
          <p:cNvCxnSpPr>
            <a:cxnSpLocks/>
            <a:stCxn id="16" idx="0"/>
          </p:cNvCxnSpPr>
          <p:nvPr/>
        </p:nvCxnSpPr>
        <p:spPr>
          <a:xfrm flipV="1">
            <a:off x="4092217" y="2690950"/>
            <a:ext cx="904880" cy="824766"/>
          </a:xfrm>
          <a:prstGeom prst="straightConnector1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185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Imagine the following MLOps needs in a pipeline lifecycle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098848-3871-C849-962D-237ED26F198C}"/>
              </a:ext>
            </a:extLst>
          </p:cNvPr>
          <p:cNvSpPr txBox="1"/>
          <p:nvPr/>
        </p:nvSpPr>
        <p:spPr>
          <a:xfrm>
            <a:off x="554735" y="1028343"/>
            <a:ext cx="11216717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I want automated data quality checking to run </a:t>
            </a:r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after raw upstream data is loaded </a:t>
            </a:r>
            <a:r>
              <a:rPr lang="en-US">
                <a:latin typeface="Titillium Web" pitchFamily="2" charset="77"/>
              </a:rPr>
              <a:t>and </a:t>
            </a:r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before saving features</a:t>
            </a:r>
            <a:r>
              <a:rPr lang="en-US">
                <a:latin typeface="Titillium Web" pitchFamily="2" charset="77"/>
              </a:rPr>
              <a:t> for models training.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I want to emit runtime metrics (CPU usage, memory usage, dataset size, etc.) </a:t>
            </a:r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after a node runs </a:t>
            </a:r>
            <a:r>
              <a:rPr lang="en-US">
                <a:latin typeface="Titillium Web" pitchFamily="2" charset="77"/>
              </a:rPr>
              <a:t>to a monitoring system for monitoring purpose.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I want to track performance metrics after </a:t>
            </a:r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evaluating a model </a:t>
            </a:r>
            <a:r>
              <a:rPr lang="en-US">
                <a:latin typeface="Titillium Web" pitchFamily="2" charset="77"/>
              </a:rPr>
              <a:t>for experimentation purpose.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I want to send my model to a model registry, e.g. Mlflow model registry, </a:t>
            </a:r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after training it </a:t>
            </a:r>
            <a:r>
              <a:rPr lang="en-US">
                <a:latin typeface="Titillium Web" pitchFamily="2" charset="77"/>
              </a:rPr>
              <a:t>for deployment purpose.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Many, many more…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>
              <a:latin typeface="Titillium Web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latin typeface="Titillium Web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latin typeface="Titillium Web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03026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Taking advantage of Kedro’s extensibility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098848-3871-C849-962D-237ED26F198C}"/>
              </a:ext>
            </a:extLst>
          </p:cNvPr>
          <p:cNvSpPr txBox="1"/>
          <p:nvPr/>
        </p:nvSpPr>
        <p:spPr>
          <a:xfrm>
            <a:off x="554735" y="1028343"/>
            <a:ext cx="4931665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Kedro provides a very powerful hooks system during its execution timeline with MLOps in mind.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We have seen it used to integrate a Kedro pipeline with Grafana &amp; Prometheus monitoring, MLflow experiment tracking, etc.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>
              <a:latin typeface="Titillium Web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latin typeface="Titillium Web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latin typeface="Titillium Web" pitchFamily="2" charset="77"/>
            </a:endParaRPr>
          </a:p>
        </p:txBody>
      </p:sp>
      <p:pic>
        <p:nvPicPr>
          <p:cNvPr id="4" name="Picture 3" descr="Text, application&#10;&#10;Description automatically generated">
            <a:extLst>
              <a:ext uri="{FF2B5EF4-FFF2-40B4-BE49-F238E27FC236}">
                <a16:creationId xmlns:a16="http://schemas.microsoft.com/office/drawing/2014/main" id="{CC96DB05-A5D2-D441-A40D-19934DE650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4961" y="1028343"/>
            <a:ext cx="5712304" cy="4923282"/>
          </a:xfrm>
          <a:prstGeom prst="rect">
            <a:avLst/>
          </a:prstGeom>
        </p:spPr>
      </p:pic>
      <p:pic>
        <p:nvPicPr>
          <p:cNvPr id="8" name="Picture 7" descr="Graphical user interface&#10;&#10;Description automatically generated">
            <a:extLst>
              <a:ext uri="{FF2B5EF4-FFF2-40B4-BE49-F238E27FC236}">
                <a16:creationId xmlns:a16="http://schemas.microsoft.com/office/drawing/2014/main" id="{FB20F79C-E495-424C-9A7D-CA939125F9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472" y="3937996"/>
            <a:ext cx="4757928" cy="201362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4D35DA6-6590-B045-9E37-A15F2646B7E3}"/>
              </a:ext>
            </a:extLst>
          </p:cNvPr>
          <p:cNvSpPr/>
          <p:nvPr/>
        </p:nvSpPr>
        <p:spPr>
          <a:xfrm>
            <a:off x="8344935" y="5951625"/>
            <a:ext cx="87235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>
                <a:latin typeface="Titillium Web" pitchFamily="2" charset="77"/>
              </a:rPr>
              <a:t>Kedro Hooks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D8CD45F-DB1F-A140-A935-515569489418}"/>
              </a:ext>
            </a:extLst>
          </p:cNvPr>
          <p:cNvSpPr/>
          <p:nvPr/>
        </p:nvSpPr>
        <p:spPr>
          <a:xfrm>
            <a:off x="605273" y="5951625"/>
            <a:ext cx="51004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>
                <a:latin typeface="Titillium Web" pitchFamily="2" charset="77"/>
              </a:rPr>
              <a:t>Example basic drift monitoring dashboard built with Grafana, Prometheus and Kedro Hooks</a:t>
            </a:r>
          </a:p>
          <a:p>
            <a:pPr algn="ctr"/>
            <a:r>
              <a:rPr lang="en-US" sz="1000">
                <a:latin typeface="Titillium Web" pitchFamily="2" charset="77"/>
              </a:rPr>
              <a:t>built by  one of our internal teams at QB</a:t>
            </a:r>
          </a:p>
        </p:txBody>
      </p:sp>
    </p:spTree>
    <p:extLst>
      <p:ext uri="{BB962C8B-B14F-4D97-AF65-F5344CB8AC3E}">
        <p14:creationId xmlns:p14="http://schemas.microsoft.com/office/powerpoint/2010/main" val="355968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Taking advantage of Kedro’s extensibility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098848-3871-C849-962D-237ED26F198C}"/>
              </a:ext>
            </a:extLst>
          </p:cNvPr>
          <p:cNvSpPr txBox="1"/>
          <p:nvPr/>
        </p:nvSpPr>
        <p:spPr>
          <a:xfrm>
            <a:off x="554735" y="1028343"/>
            <a:ext cx="107563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In our example today, we will look at how we can add automated data quality checking with Great Expectations using Kedro Hooks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/>
              <a:t>Great Expectations is a Python-based open-source library for </a:t>
            </a:r>
            <a:r>
              <a:rPr lang="en-GB" i="1"/>
              <a:t>validating</a:t>
            </a:r>
            <a:r>
              <a:rPr lang="en-GB"/>
              <a:t>, </a:t>
            </a:r>
            <a:r>
              <a:rPr lang="en-GB" i="1"/>
              <a:t>documenting</a:t>
            </a:r>
            <a:r>
              <a:rPr lang="en-GB"/>
              <a:t>, and </a:t>
            </a:r>
            <a:r>
              <a:rPr lang="en-GB" i="1"/>
              <a:t>profiling</a:t>
            </a:r>
            <a:r>
              <a:rPr lang="en-GB"/>
              <a:t> your data.</a:t>
            </a:r>
          </a:p>
          <a:p>
            <a:pPr>
              <a:lnSpc>
                <a:spcPct val="150000"/>
              </a:lnSpc>
            </a:pPr>
            <a:endParaRPr lang="en-US">
              <a:latin typeface="Titillium Web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latin typeface="Titillium Web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latin typeface="Titillium Web" pitchFamily="2" charset="7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B2E53F-E495-6D42-8226-2C11E14100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735" y="2420477"/>
            <a:ext cx="10756392" cy="3746333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3726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aphical user interface, diagram, website&#10;&#10;Description automatically generated">
            <a:extLst>
              <a:ext uri="{FF2B5EF4-FFF2-40B4-BE49-F238E27FC236}">
                <a16:creationId xmlns:a16="http://schemas.microsoft.com/office/drawing/2014/main" id="{2C2A4705-FFEA-F442-A558-795E8AAD37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41" y="0"/>
            <a:ext cx="12132118" cy="643255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6BC57BF-2FEC-DB43-BE50-1EAA45634C1E}"/>
              </a:ext>
            </a:extLst>
          </p:cNvPr>
          <p:cNvSpPr/>
          <p:nvPr/>
        </p:nvSpPr>
        <p:spPr>
          <a:xfrm>
            <a:off x="3843620" y="6432550"/>
            <a:ext cx="450475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>
                <a:latin typeface="Fira Code" panose="020B0809050000020004" pitchFamily="49" charset="0"/>
                <a:ea typeface="Fira Code" panose="020B0809050000020004" pitchFamily="49" charset="0"/>
              </a:rPr>
              <a:t>https://blogs.nvidia.com/blog/2020/09/03/what-is-mlops/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DCF5585-3188-7A45-A111-95EF067C72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3620" y="3515716"/>
            <a:ext cx="497194" cy="679946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E4A0406F-C315-1E41-BC23-11364B9A13A3}"/>
              </a:ext>
            </a:extLst>
          </p:cNvPr>
          <p:cNvCxnSpPr>
            <a:cxnSpLocks/>
            <a:stCxn id="16" idx="0"/>
          </p:cNvCxnSpPr>
          <p:nvPr/>
        </p:nvCxnSpPr>
        <p:spPr>
          <a:xfrm flipH="1" flipV="1">
            <a:off x="1436915" y="2795452"/>
            <a:ext cx="2655302" cy="720264"/>
          </a:xfrm>
          <a:prstGeom prst="straightConnector1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CB5A700-72E9-BD45-BC69-6331BDD7688D}"/>
              </a:ext>
            </a:extLst>
          </p:cNvPr>
          <p:cNvCxnSpPr>
            <a:cxnSpLocks/>
            <a:stCxn id="16" idx="0"/>
          </p:cNvCxnSpPr>
          <p:nvPr/>
        </p:nvCxnSpPr>
        <p:spPr>
          <a:xfrm flipH="1" flipV="1">
            <a:off x="3187337" y="2795452"/>
            <a:ext cx="904880" cy="720264"/>
          </a:xfrm>
          <a:prstGeom prst="straightConnector1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A84B486-D4D0-6A46-8BE2-A2F3EF923E9E}"/>
              </a:ext>
            </a:extLst>
          </p:cNvPr>
          <p:cNvCxnSpPr>
            <a:cxnSpLocks/>
            <a:stCxn id="16" idx="0"/>
          </p:cNvCxnSpPr>
          <p:nvPr/>
        </p:nvCxnSpPr>
        <p:spPr>
          <a:xfrm flipV="1">
            <a:off x="4092217" y="2690950"/>
            <a:ext cx="904880" cy="824766"/>
          </a:xfrm>
          <a:prstGeom prst="straightConnector1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24864C15-F25E-5A4C-9CBA-F441A4EC7F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2292" y="2324924"/>
            <a:ext cx="692174" cy="771879"/>
          </a:xfrm>
          <a:prstGeom prst="rect">
            <a:avLst/>
          </a:prstGeom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6C862F1-9786-0548-BED5-E4500B7928FB}"/>
              </a:ext>
            </a:extLst>
          </p:cNvPr>
          <p:cNvCxnSpPr>
            <a:cxnSpLocks/>
            <a:stCxn id="16" idx="0"/>
          </p:cNvCxnSpPr>
          <p:nvPr/>
        </p:nvCxnSpPr>
        <p:spPr>
          <a:xfrm flipV="1">
            <a:off x="4092217" y="2803892"/>
            <a:ext cx="3910075" cy="711824"/>
          </a:xfrm>
          <a:prstGeom prst="straightConnector1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2915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F098A-D755-094E-978B-BD8EB398E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6" y="3027351"/>
            <a:ext cx="11082528" cy="803297"/>
          </a:xfrm>
        </p:spPr>
        <p:txBody>
          <a:bodyPr anchor="ctr"/>
          <a:lstStyle/>
          <a:p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Set the scene</a:t>
            </a:r>
          </a:p>
        </p:txBody>
      </p:sp>
    </p:spTree>
    <p:extLst>
      <p:ext uri="{BB962C8B-B14F-4D97-AF65-F5344CB8AC3E}">
        <p14:creationId xmlns:p14="http://schemas.microsoft.com/office/powerpoint/2010/main" val="23503623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Live demo</a:t>
            </a:r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92B0930D-74EE-1344-B9CE-0579D5DCEB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7538" y="573860"/>
            <a:ext cx="7039727" cy="561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41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F098A-D755-094E-978B-BD8EB398E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6" y="3027351"/>
            <a:ext cx="11082528" cy="803297"/>
          </a:xfrm>
        </p:spPr>
        <p:txBody>
          <a:bodyPr anchor="ctr"/>
          <a:lstStyle/>
          <a:p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Deployment Strategies</a:t>
            </a:r>
          </a:p>
        </p:txBody>
      </p:sp>
    </p:spTree>
    <p:extLst>
      <p:ext uri="{BB962C8B-B14F-4D97-AF65-F5344CB8AC3E}">
        <p14:creationId xmlns:p14="http://schemas.microsoft.com/office/powerpoint/2010/main" val="1791393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Different strategies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098848-3871-C849-962D-237ED26F198C}"/>
              </a:ext>
            </a:extLst>
          </p:cNvPr>
          <p:cNvSpPr txBox="1"/>
          <p:nvPr/>
        </p:nvSpPr>
        <p:spPr>
          <a:xfrm>
            <a:off x="554735" y="1028343"/>
            <a:ext cx="4703065" cy="3620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>
                <a:latin typeface="Titillium Web" pitchFamily="2" charset="77"/>
              </a:rPr>
              <a:t>We will focus on the deployment of the pipeline today, not the model.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>
                <a:latin typeface="Titillium Web" pitchFamily="2" charset="77"/>
              </a:rPr>
              <a:t>Single-machine deployment on a production server using: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>
                <a:latin typeface="Titillium Web" pitchFamily="2" charset="77"/>
              </a:rPr>
              <a:t>A container-based approach using </a:t>
            </a:r>
            <a:r>
              <a:rPr lang="en-US" sz="1400">
                <a:latin typeface="Titillium Web" pitchFamily="2" charset="77"/>
                <a:hlinkClick r:id="rId3"/>
              </a:rPr>
              <a:t>Kedro-Docker</a:t>
            </a:r>
            <a:endParaRPr lang="en-US" sz="1400">
              <a:latin typeface="Titillium Web" pitchFamily="2" charset="77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>
                <a:latin typeface="Titillium Web" pitchFamily="2" charset="77"/>
              </a:rPr>
              <a:t>Packaging a pipeline using </a:t>
            </a:r>
            <a:r>
              <a:rPr lang="en-US" sz="1400">
                <a:highlight>
                  <a:srgbClr val="001521"/>
                </a:highlight>
                <a:latin typeface="Titillium Web" pitchFamily="2" charset="77"/>
              </a:rPr>
              <a:t>kedro package </a:t>
            </a:r>
            <a:r>
              <a:rPr lang="en-US" sz="1400">
                <a:latin typeface="Titillium Web" pitchFamily="2" charset="77"/>
              </a:rPr>
              <a:t>command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>
                <a:latin typeface="Titillium Web" pitchFamily="2" charset="77"/>
              </a:rPr>
              <a:t>A CLI-based approach using the Kedro CLI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>
                <a:latin typeface="Titillium Web" pitchFamily="2" charset="77"/>
              </a:rPr>
              <a:t>Distributed application deployment allowing a Kedro pipeline to run on multiple nodes in a cluster. Support many different orchestrators and platform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8BD4423-260B-1F44-A299-5EAE972CAE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7548" y="1028343"/>
            <a:ext cx="6343904" cy="35684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DEE6F59-E9E5-264A-A3FE-D464275E1D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9129" y="5251497"/>
            <a:ext cx="1396552" cy="54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E20FF1-ED77-5647-A9CF-EBDB6C46CC7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1876" r="16136"/>
          <a:stretch/>
        </p:blipFill>
        <p:spPr>
          <a:xfrm>
            <a:off x="2535829" y="4981497"/>
            <a:ext cx="669483" cy="1080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BBBBAB91-F19F-8440-A8FC-AE027C69E0B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12012" y="5067897"/>
            <a:ext cx="1080000" cy="907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4CC6F20-E1A1-A046-AF6D-ED0149915CF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89498" y="5071497"/>
            <a:ext cx="905733" cy="90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CDD7FB0-24DA-F049-A269-0C4DDB36BEA9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566" r="10332"/>
          <a:stretch/>
        </p:blipFill>
        <p:spPr>
          <a:xfrm>
            <a:off x="10386680" y="5073297"/>
            <a:ext cx="1384772" cy="8964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34532129-73ED-2040-9EA1-1481C30D7B10}"/>
              </a:ext>
            </a:extLst>
          </p:cNvPr>
          <p:cNvGrpSpPr/>
          <p:nvPr/>
        </p:nvGrpSpPr>
        <p:grpSpPr>
          <a:xfrm>
            <a:off x="8762865" y="4951798"/>
            <a:ext cx="1080000" cy="1139399"/>
            <a:chOff x="3944355" y="5654472"/>
            <a:chExt cx="1080000" cy="113939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E41ACE2-29D3-5F40-A303-1BD302A381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034355" y="5654472"/>
              <a:ext cx="900000" cy="90000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B46878E-C4D6-4A4C-9A9D-31243DBAE043}"/>
                </a:ext>
              </a:extLst>
            </p:cNvPr>
            <p:cNvSpPr txBox="1"/>
            <p:nvPr/>
          </p:nvSpPr>
          <p:spPr>
            <a:xfrm>
              <a:off x="3944355" y="6670760"/>
              <a:ext cx="1080000" cy="123111"/>
            </a:xfrm>
            <a:prstGeom prst="rect">
              <a:avLst/>
            </a:prstGeom>
          </p:spPr>
          <p:txBody>
            <a:bodyPr vert="horz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Font typeface="Segoe UI" panose="020B0502040204020203" pitchFamily="34" charset="0"/>
                <a:buChar char="​"/>
                <a:defRPr sz="1600" b="0">
                  <a:cs typeface="Arial" panose="020B0604020202020204" pitchFamily="34" charset="0"/>
                </a:defRPr>
              </a:lvl1pPr>
              <a:lvl2pPr marL="230400" lvl="1" indent="-2268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Font typeface="Wingdings" panose="05000000000000000000" pitchFamily="2" charset="2"/>
                <a:buChar char=""/>
                <a:defRPr sz="1600">
                  <a:cs typeface="Arial" panose="020B0604020202020204" pitchFamily="34" charset="0"/>
                </a:defRPr>
              </a:lvl2pPr>
              <a:lvl3pPr marL="514800" lvl="2" indent="-2880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Font typeface="Arial" panose="020B0604020202020204" pitchFamily="34" charset="0"/>
                <a:buChar char="—"/>
                <a:defRPr sz="1600">
                  <a:cs typeface="Arial" panose="020B0604020202020204" pitchFamily="34" charset="0"/>
                </a:defRPr>
              </a:lvl3pPr>
              <a:lvl4pPr marL="741600" lvl="3" indent="-183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Font typeface="Arial" panose="020B0604020202020204" pitchFamily="34" charset="0"/>
                <a:buChar char="»"/>
                <a:defRPr sz="1600">
                  <a:cs typeface="Arial" panose="020B0604020202020204" pitchFamily="34" charset="0"/>
                </a:defRPr>
              </a:lvl4pPr>
              <a:lvl5pPr marL="914400" lvl="4" indent="-1368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Pct val="100000"/>
                <a:buFont typeface="Arial" panose="020B0604020202020204" pitchFamily="34" charset="0"/>
                <a:buChar char="›"/>
                <a:defRPr sz="1600">
                  <a:cs typeface="Arial" panose="020B0604020202020204" pitchFamily="34" charset="0"/>
                </a:defRPr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800" b="1" dirty="0">
                  <a:latin typeface="Arial" panose="020B0604020202020204" pitchFamily="34" charset="0"/>
                </a:rPr>
                <a:t>Amazon SageMaker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6398559-EF75-F341-80F7-37CC04EF45E9}"/>
              </a:ext>
            </a:extLst>
          </p:cNvPr>
          <p:cNvGrpSpPr/>
          <p:nvPr/>
        </p:nvGrpSpPr>
        <p:grpSpPr>
          <a:xfrm>
            <a:off x="7139048" y="4949406"/>
            <a:ext cx="1080000" cy="1144182"/>
            <a:chOff x="7229114" y="4284825"/>
            <a:chExt cx="1080000" cy="1144182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CCA4D3C-DFD8-8249-884A-D5FD1AEAB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375364" y="4284825"/>
              <a:ext cx="787500" cy="90000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CE97EAA-B597-944E-A2F7-28A4AAE29B77}"/>
                </a:ext>
              </a:extLst>
            </p:cNvPr>
            <p:cNvSpPr txBox="1"/>
            <p:nvPr/>
          </p:nvSpPr>
          <p:spPr>
            <a:xfrm>
              <a:off x="7229114" y="5305896"/>
              <a:ext cx="1080000" cy="123111"/>
            </a:xfrm>
            <a:prstGeom prst="rect">
              <a:avLst/>
            </a:prstGeom>
          </p:spPr>
          <p:txBody>
            <a:bodyPr vert="horz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Font typeface="Segoe UI" panose="020B0502040204020203" pitchFamily="34" charset="0"/>
                <a:buChar char="​"/>
                <a:defRPr sz="1600" b="0">
                  <a:cs typeface="Arial" panose="020B0604020202020204" pitchFamily="34" charset="0"/>
                </a:defRPr>
              </a:lvl1pPr>
              <a:lvl2pPr marL="230400" lvl="1" indent="-2268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Font typeface="Wingdings" panose="05000000000000000000" pitchFamily="2" charset="2"/>
                <a:buChar char=""/>
                <a:defRPr sz="1600">
                  <a:cs typeface="Arial" panose="020B0604020202020204" pitchFamily="34" charset="0"/>
                </a:defRPr>
              </a:lvl2pPr>
              <a:lvl3pPr marL="514800" lvl="2" indent="-2880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Font typeface="Arial" panose="020B0604020202020204" pitchFamily="34" charset="0"/>
                <a:buChar char="—"/>
                <a:defRPr sz="1600">
                  <a:cs typeface="Arial" panose="020B0604020202020204" pitchFamily="34" charset="0"/>
                </a:defRPr>
              </a:lvl3pPr>
              <a:lvl4pPr marL="741600" lvl="3" indent="-183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Font typeface="Arial" panose="020B0604020202020204" pitchFamily="34" charset="0"/>
                <a:buChar char="»"/>
                <a:defRPr sz="1600">
                  <a:cs typeface="Arial" panose="020B0604020202020204" pitchFamily="34" charset="0"/>
                </a:defRPr>
              </a:lvl4pPr>
              <a:lvl5pPr marL="914400" lvl="4" indent="-1368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Pct val="100000"/>
                <a:buFont typeface="Arial" panose="020B0604020202020204" pitchFamily="34" charset="0"/>
                <a:buChar char="›"/>
                <a:defRPr sz="1600">
                  <a:cs typeface="Arial" panose="020B0604020202020204" pitchFamily="34" charset="0"/>
                </a:defRPr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800" b="1" dirty="0">
                  <a:latin typeface="Arial" panose="020B0604020202020204" pitchFamily="34" charset="0"/>
                </a:rPr>
                <a:t>AWS Batch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262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Example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098848-3871-C849-962D-237ED26F198C}"/>
              </a:ext>
            </a:extLst>
          </p:cNvPr>
          <p:cNvSpPr txBox="1"/>
          <p:nvPr/>
        </p:nvSpPr>
        <p:spPr>
          <a:xfrm>
            <a:off x="554735" y="1028343"/>
            <a:ext cx="11216717" cy="2004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>
                <a:latin typeface="Titillium Web" pitchFamily="2" charset="77"/>
              </a:rPr>
              <a:t>We will deploy our Kedro pipeline to an Airflow cluster using kedro-airflow and Astronomer CLI.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>
                <a:latin typeface="Titillium Web" pitchFamily="2" charset="77"/>
              </a:rPr>
              <a:t>The idea: convert every node in a Kedro pipeline into an Airflow task and the whole pipeline into an Airflow DAG.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>
                <a:latin typeface="Titillium Web" pitchFamily="2" charset="77"/>
              </a:rPr>
              <a:t>Guides: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>
                <a:latin typeface="Titillium Web" pitchFamily="2" charset="77"/>
                <a:hlinkClick r:id="rId3"/>
              </a:rPr>
              <a:t>https://kedro.readthedocs.io/en/latest/10_deployment/11_airflow_astronomer.html</a:t>
            </a:r>
            <a:endParaRPr lang="en-US" sz="1400">
              <a:latin typeface="Titillium Web" pitchFamily="2" charset="77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>
                <a:latin typeface="Titillium Web" pitchFamily="2" charset="77"/>
                <a:hlinkClick r:id="rId4"/>
              </a:rPr>
              <a:t>https://www.astronomer.io/guides/airflow-kedro</a:t>
            </a:r>
            <a:endParaRPr lang="en-US" sz="1400">
              <a:latin typeface="Titillium Web" pitchFamily="2" charset="77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>
              <a:latin typeface="Titillium Web" pitchFamily="2" charset="77"/>
            </a:endParaRPr>
          </a:p>
        </p:txBody>
      </p:sp>
      <p:pic>
        <p:nvPicPr>
          <p:cNvPr id="17" name="Picture 16" descr="Diagram, Teams&#10;&#10;Description automatically generated">
            <a:extLst>
              <a:ext uri="{FF2B5EF4-FFF2-40B4-BE49-F238E27FC236}">
                <a16:creationId xmlns:a16="http://schemas.microsoft.com/office/drawing/2014/main" id="{F8B93645-0776-914F-8777-F5738F35ED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735" y="2840714"/>
            <a:ext cx="4464833" cy="3337560"/>
          </a:xfrm>
          <a:prstGeom prst="rect">
            <a:avLst/>
          </a:prstGeom>
        </p:spPr>
      </p:pic>
      <p:pic>
        <p:nvPicPr>
          <p:cNvPr id="21" name="Picture 20" descr="Graphical user interface, text, application, chat or text message, email&#10;&#10;Description automatically generated">
            <a:extLst>
              <a:ext uri="{FF2B5EF4-FFF2-40B4-BE49-F238E27FC236}">
                <a16:creationId xmlns:a16="http://schemas.microsoft.com/office/drawing/2014/main" id="{8437C421-2909-8D46-B7D0-C3AA39A302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1813" y="2918049"/>
            <a:ext cx="5675452" cy="3260225"/>
          </a:xfrm>
          <a:prstGeom prst="rect">
            <a:avLst/>
          </a:prstGeom>
        </p:spPr>
      </p:pic>
      <p:sp>
        <p:nvSpPr>
          <p:cNvPr id="22" name="Right Arrow 21">
            <a:extLst>
              <a:ext uri="{FF2B5EF4-FFF2-40B4-BE49-F238E27FC236}">
                <a16:creationId xmlns:a16="http://schemas.microsoft.com/office/drawing/2014/main" id="{4329F906-841E-004F-826C-A3CD3D83AAFC}"/>
              </a:ext>
            </a:extLst>
          </p:cNvPr>
          <p:cNvSpPr/>
          <p:nvPr/>
        </p:nvSpPr>
        <p:spPr>
          <a:xfrm>
            <a:off x="5120358" y="4326058"/>
            <a:ext cx="740664" cy="366871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17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Why developing with Kedro and orchestrating with Airflow?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098848-3871-C849-962D-237ED26F198C}"/>
              </a:ext>
            </a:extLst>
          </p:cNvPr>
          <p:cNvSpPr txBox="1"/>
          <p:nvPr/>
        </p:nvSpPr>
        <p:spPr>
          <a:xfrm>
            <a:off x="554735" y="1028343"/>
            <a:ext cx="11216717" cy="2004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>
                <a:latin typeface="Titillium Web" pitchFamily="2" charset="77"/>
              </a:rPr>
              <a:t>Starting with Kedro gives you the benefits of rapid development, much closer to that of Jupyter Notebook’s.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>
                <a:latin typeface="Titillium Web" pitchFamily="2" charset="77"/>
              </a:rPr>
              <a:t>Focusing on data flow, not just tasks flow.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>
                <a:latin typeface="Titillium Web" pitchFamily="2" charset="77"/>
              </a:rPr>
              <a:t>Flexibility to stay simple, e.g. single machine deployment, before you have to go distributed.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>
                <a:latin typeface="Titillium Web" pitchFamily="2" charset="77"/>
              </a:rPr>
              <a:t>Flexibility to choose between different distributed orchestrators: Airflow, Argos, Kubeflow, Prefect, etc.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And then there is a very powerful idea: your deployed pipeline doesn’t need to have the same granularity as your development pipeline.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>
              <a:latin typeface="Titillium Web" pitchFamily="2" charset="77"/>
            </a:endParaRPr>
          </a:p>
        </p:txBody>
      </p:sp>
      <p:pic>
        <p:nvPicPr>
          <p:cNvPr id="4" name="Picture 3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81CA293B-5451-E94D-B42E-1B1A8CFFA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735" y="2777588"/>
            <a:ext cx="4626744" cy="345861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1F777BE-0C8D-8A41-9805-ADDAED8B0CD1}"/>
              </a:ext>
            </a:extLst>
          </p:cNvPr>
          <p:cNvSpPr/>
          <p:nvPr/>
        </p:nvSpPr>
        <p:spPr>
          <a:xfrm>
            <a:off x="945144" y="6236207"/>
            <a:ext cx="384592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>
                <a:latin typeface="Titillium Web" pitchFamily="2" charset="77"/>
              </a:rPr>
              <a:t>Stay granular, iterative, data-centric during development with Kedro</a:t>
            </a:r>
          </a:p>
        </p:txBody>
      </p:sp>
      <p:pic>
        <p:nvPicPr>
          <p:cNvPr id="6" name="Picture 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A2110B5A-1BAE-6149-82BE-209E908590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9857" y="3621023"/>
            <a:ext cx="4626030" cy="2615184"/>
          </a:xfrm>
          <a:prstGeom prst="rect">
            <a:avLst/>
          </a:prstGeom>
        </p:spPr>
      </p:pic>
      <p:sp>
        <p:nvSpPr>
          <p:cNvPr id="10" name="Right Arrow 9">
            <a:extLst>
              <a:ext uri="{FF2B5EF4-FFF2-40B4-BE49-F238E27FC236}">
                <a16:creationId xmlns:a16="http://schemas.microsoft.com/office/drawing/2014/main" id="{4B5D1874-5916-1947-810C-CEB2E28013D8}"/>
              </a:ext>
            </a:extLst>
          </p:cNvPr>
          <p:cNvSpPr/>
          <p:nvPr/>
        </p:nvSpPr>
        <p:spPr>
          <a:xfrm>
            <a:off x="5355336" y="4393164"/>
            <a:ext cx="740664" cy="366871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BCF7F5-0C91-C442-BC82-42C6F95DE11A}"/>
              </a:ext>
            </a:extLst>
          </p:cNvPr>
          <p:cNvSpPr/>
          <p:nvPr/>
        </p:nvSpPr>
        <p:spPr>
          <a:xfrm>
            <a:off x="7114361" y="6236207"/>
            <a:ext cx="30748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latin typeface="Titillium Web" pitchFamily="2" charset="77"/>
              </a:rPr>
              <a:t>Deployed pipeline based on compute-requirement.</a:t>
            </a:r>
          </a:p>
          <a:p>
            <a:pPr algn="ctr"/>
            <a:r>
              <a:rPr lang="en-US" sz="1000">
                <a:latin typeface="Titillium Web" pitchFamily="2" charset="77"/>
              </a:rPr>
              <a:t>Lower granularity minimises cross-task data transfer.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FED3666-ED3B-9349-A2D4-B1B61F7247BA}"/>
              </a:ext>
            </a:extLst>
          </p:cNvPr>
          <p:cNvSpPr txBox="1"/>
          <p:nvPr/>
        </p:nvSpPr>
        <p:spPr>
          <a:xfrm>
            <a:off x="7122310" y="3106555"/>
            <a:ext cx="999623" cy="24622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75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Spark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5BA9488-A33E-7440-B4A6-F0D12FD09855}"/>
              </a:ext>
            </a:extLst>
          </p:cNvPr>
          <p:cNvSpPr txBox="1"/>
          <p:nvPr/>
        </p:nvSpPr>
        <p:spPr>
          <a:xfrm>
            <a:off x="8759191" y="3128581"/>
            <a:ext cx="999623" cy="24622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75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GPU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EED9A9E-821A-1843-BA34-AD8961EF8C87}"/>
              </a:ext>
            </a:extLst>
          </p:cNvPr>
          <p:cNvCxnSpPr>
            <a:stCxn id="12" idx="2"/>
          </p:cNvCxnSpPr>
          <p:nvPr/>
        </p:nvCxnSpPr>
        <p:spPr>
          <a:xfrm flipH="1">
            <a:off x="7622121" y="3352776"/>
            <a:ext cx="1" cy="1385233"/>
          </a:xfrm>
          <a:prstGeom prst="straightConnector1">
            <a:avLst/>
          </a:prstGeom>
          <a:ln>
            <a:solidFill>
              <a:srgbClr val="001521"/>
            </a:solidFill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CF49D94-82A7-4F4C-AFC0-CC8E554D7588}"/>
              </a:ext>
            </a:extLst>
          </p:cNvPr>
          <p:cNvCxnSpPr/>
          <p:nvPr/>
        </p:nvCxnSpPr>
        <p:spPr>
          <a:xfrm flipH="1">
            <a:off x="9259003" y="3374802"/>
            <a:ext cx="1" cy="1385233"/>
          </a:xfrm>
          <a:prstGeom prst="straightConnector1">
            <a:avLst/>
          </a:prstGeom>
          <a:ln>
            <a:solidFill>
              <a:srgbClr val="001521"/>
            </a:solidFill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609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F098A-D755-094E-978B-BD8EB398E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6" y="3027351"/>
            <a:ext cx="11082528" cy="803297"/>
          </a:xfrm>
        </p:spPr>
        <p:txBody>
          <a:bodyPr anchor="ctr"/>
          <a:lstStyle/>
          <a:p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Beyond a single project</a:t>
            </a:r>
          </a:p>
        </p:txBody>
      </p:sp>
    </p:spTree>
    <p:extLst>
      <p:ext uri="{BB962C8B-B14F-4D97-AF65-F5344CB8AC3E}">
        <p14:creationId xmlns:p14="http://schemas.microsoft.com/office/powerpoint/2010/main" val="232534030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5" y="172212"/>
            <a:ext cx="11216717" cy="803297"/>
          </a:xfrm>
        </p:spPr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Beyond a single project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098848-3871-C849-962D-237ED26F198C}"/>
              </a:ext>
            </a:extLst>
          </p:cNvPr>
          <p:cNvSpPr txBox="1"/>
          <p:nvPr/>
        </p:nvSpPr>
        <p:spPr>
          <a:xfrm>
            <a:off x="554735" y="1028343"/>
            <a:ext cx="11216717" cy="2550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Re-use pipelines between projects using modular pipelines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Re-use data connectors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Re-use extension hooks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Re-use CLI commands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Create scaffolding templates with starters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Titillium Web" pitchFamily="2" charset="77"/>
              </a:rPr>
              <a:t>You can publish them as open-source libraries for the community to use too 🙂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03F9A1D-8E21-E943-90DA-7BA16395DE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0210" y="4310705"/>
            <a:ext cx="2405864" cy="66161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67DD39E-6510-2949-A950-E0A877BDC65B}"/>
              </a:ext>
            </a:extLst>
          </p:cNvPr>
          <p:cNvSpPr txBox="1">
            <a:spLocks/>
          </p:cNvSpPr>
          <p:nvPr/>
        </p:nvSpPr>
        <p:spPr>
          <a:xfrm>
            <a:off x="4325621" y="4972318"/>
            <a:ext cx="3540756" cy="44782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algn="l" defTabSz="1193860" rtl="0" eaLnBrk="1" fontAlgn="base" hangingPunct="1">
              <a:spcBef>
                <a:spcPct val="0"/>
              </a:spcBef>
              <a:spcAft>
                <a:spcPct val="0"/>
              </a:spcAft>
              <a:tabLst>
                <a:tab pos="359851" algn="l"/>
              </a:tabLst>
              <a:defRPr lang="x-none" sz="2600" b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2pPr>
            <a:lvl3pPr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3pPr>
            <a:lvl4pPr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4pPr>
            <a:lvl5pPr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5pPr>
            <a:lvl6pPr marL="609630"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6pPr>
            <a:lvl7pPr marL="1219261"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7pPr>
            <a:lvl8pPr marL="1828891"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8pPr>
            <a:lvl9pPr marL="2438522"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1200" kern="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Kedro community is active on: </a:t>
            </a:r>
            <a:r>
              <a:rPr lang="en-US" sz="1200" kern="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https://discord.gg/7sTm3y5kKu</a:t>
            </a:r>
            <a:r>
              <a:rPr lang="en-US" sz="1200" kern="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C5BD45-1FC8-6A40-9E89-B80F8CF339F5}"/>
              </a:ext>
            </a:extLst>
          </p:cNvPr>
          <p:cNvSpPr txBox="1">
            <a:spLocks/>
          </p:cNvSpPr>
          <p:nvPr/>
        </p:nvSpPr>
        <p:spPr>
          <a:xfrm>
            <a:off x="705920" y="5084277"/>
            <a:ext cx="3324476" cy="58693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en-US" sz="1200" kern="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Documentation is available on </a:t>
            </a:r>
            <a:r>
              <a:rPr lang="en-US" sz="1200" kern="0" dirty="0" err="1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Kedro’s</a:t>
            </a:r>
            <a:r>
              <a:rPr lang="en-US" sz="1200" kern="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Read The Docs: </a:t>
            </a:r>
            <a:r>
              <a:rPr lang="en-US" sz="1200" kern="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https://kedro.readthedocs.io/</a:t>
            </a:r>
            <a:r>
              <a:rPr lang="en-US" sz="1200" kern="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en-US" sz="1200" kern="0" dirty="0">
              <a:solidFill>
                <a:srgbClr val="808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A picture containing drawing, plate&#10;&#10;Description automatically generated">
            <a:extLst>
              <a:ext uri="{FF2B5EF4-FFF2-40B4-BE49-F238E27FC236}">
                <a16:creationId xmlns:a16="http://schemas.microsoft.com/office/drawing/2014/main" id="{CE98AFD6-ECC8-4241-A39C-95437985AB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35" y="4310705"/>
            <a:ext cx="3632472" cy="7236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FFBC297F-EB99-3A4F-82D8-DE16031E6D44}"/>
              </a:ext>
            </a:extLst>
          </p:cNvPr>
          <p:cNvSpPr txBox="1">
            <a:spLocks/>
          </p:cNvSpPr>
          <p:nvPr/>
        </p:nvSpPr>
        <p:spPr>
          <a:xfrm>
            <a:off x="8017578" y="5228171"/>
            <a:ext cx="3540756" cy="58693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algn="l" defTabSz="1193860" rtl="0" eaLnBrk="1" fontAlgn="base" hangingPunct="1">
              <a:spcBef>
                <a:spcPct val="0"/>
              </a:spcBef>
              <a:spcAft>
                <a:spcPct val="0"/>
              </a:spcAft>
              <a:tabLst>
                <a:tab pos="359851" algn="l"/>
              </a:tabLst>
              <a:defRPr lang="x-none" sz="2600" b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2pPr>
            <a:lvl3pPr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3pPr>
            <a:lvl4pPr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4pPr>
            <a:lvl5pPr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5pPr>
            <a:lvl6pPr marL="609630"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6pPr>
            <a:lvl7pPr marL="1219261"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7pPr>
            <a:lvl8pPr marL="1828891"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8pPr>
            <a:lvl9pPr marL="2438522" algn="l" defTabSz="1193860" rtl="0" eaLnBrk="1" fontAlgn="base" hangingPunct="1">
              <a:spcBef>
                <a:spcPct val="0"/>
              </a:spcBef>
              <a:spcAft>
                <a:spcPct val="0"/>
              </a:spcAft>
              <a:defRPr lang="x-none" sz="2533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1200" kern="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Kedro community is active on: </a:t>
            </a:r>
            <a:r>
              <a:rPr lang="en-US" sz="1200" kern="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https://github.com/quantumblacklabs/kedro/</a:t>
            </a:r>
            <a:r>
              <a:rPr lang="en-US" sz="1200" kern="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  <a:p>
            <a:pPr algn="ctr"/>
            <a:r>
              <a:rPr lang="en-US" sz="1200" kern="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team and contributors actively maintain raised feature requests, bug reports and pull requests.</a:t>
            </a:r>
          </a:p>
        </p:txBody>
      </p:sp>
      <p:pic>
        <p:nvPicPr>
          <p:cNvPr id="13" name="Picture 12" descr="A picture containing drawing, clock&#10;&#10;Description automatically generated">
            <a:extLst>
              <a:ext uri="{FF2B5EF4-FFF2-40B4-BE49-F238E27FC236}">
                <a16:creationId xmlns:a16="http://schemas.microsoft.com/office/drawing/2014/main" id="{3EA14CBC-25E8-034C-8137-FB0BA99BDDD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602" y="4007257"/>
            <a:ext cx="3252707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245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F098A-D755-094E-978B-BD8EB398E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6" y="3027351"/>
            <a:ext cx="11082528" cy="803297"/>
          </a:xfrm>
        </p:spPr>
        <p:txBody>
          <a:bodyPr anchor="ctr"/>
          <a:lstStyle/>
          <a:p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Thank you 🙇🏻‍♂️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5DB326B-2161-8341-B066-296CB7794888}"/>
              </a:ext>
            </a:extLst>
          </p:cNvPr>
          <p:cNvSpPr/>
          <p:nvPr/>
        </p:nvSpPr>
        <p:spPr>
          <a:xfrm>
            <a:off x="554736" y="3676759"/>
            <a:ext cx="42947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tx1">
                    <a:lumMod val="75000"/>
                  </a:schemeClr>
                </a:solidFill>
                <a:latin typeface="Titillium Web" pitchFamily="2" charset="77"/>
              </a:rPr>
              <a:t>https://github.com/limdauto/europython-2021-demo</a:t>
            </a:r>
          </a:p>
        </p:txBody>
      </p:sp>
    </p:spTree>
    <p:extLst>
      <p:ext uri="{BB962C8B-B14F-4D97-AF65-F5344CB8AC3E}">
        <p14:creationId xmlns:p14="http://schemas.microsoft.com/office/powerpoint/2010/main" val="3407675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1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The Scenario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61E8EDF-D1A7-9847-8EC6-624E079CBE91}"/>
              </a:ext>
            </a:extLst>
          </p:cNvPr>
          <p:cNvSpPr/>
          <p:nvPr/>
        </p:nvSpPr>
        <p:spPr>
          <a:xfrm>
            <a:off x="554737" y="975509"/>
            <a:ext cx="11082527" cy="888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A media </a:t>
            </a:r>
            <a:r>
              <a:rPr lang="en-GB" b="0" i="0">
                <a:solidFill>
                  <a:schemeClr val="tx1">
                    <a:lumMod val="85000"/>
                  </a:schemeClr>
                </a:solidFill>
                <a:effectLst/>
                <a:latin typeface="Titillium Web" pitchFamily="2" charset="77"/>
              </a:rPr>
              <a:t>organisation wants to provide movie and video recommendations to their users. This is the organisation’s first attempt in adopting machine learning and data science in their workflow. </a:t>
            </a:r>
          </a:p>
        </p:txBody>
      </p:sp>
      <p:pic>
        <p:nvPicPr>
          <p:cNvPr id="10" name="Picture 9" descr="Graphical user interface&#10;&#10;Description automatically generated">
            <a:extLst>
              <a:ext uri="{FF2B5EF4-FFF2-40B4-BE49-F238E27FC236}">
                <a16:creationId xmlns:a16="http://schemas.microsoft.com/office/drawing/2014/main" id="{D8333D10-22C3-5049-9477-C97D4CCB5C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0018" y="2307823"/>
            <a:ext cx="5971955" cy="298597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DA24682-F668-D442-B4B8-017960B812B5}"/>
              </a:ext>
            </a:extLst>
          </p:cNvPr>
          <p:cNvSpPr txBox="1"/>
          <p:nvPr/>
        </p:nvSpPr>
        <p:spPr>
          <a:xfrm>
            <a:off x="3843617" y="5737411"/>
            <a:ext cx="45047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>
                <a:latin typeface="Fira Code" panose="020B0809050000020004" pitchFamily="49" charset="0"/>
                <a:ea typeface="Fira Code" panose="020B0809050000020004" pitchFamily="49" charset="0"/>
              </a:rPr>
              <a:t>Example recommendations by a certain media organisation</a:t>
            </a:r>
          </a:p>
        </p:txBody>
      </p:sp>
    </p:spTree>
    <p:extLst>
      <p:ext uri="{BB962C8B-B14F-4D97-AF65-F5344CB8AC3E}">
        <p14:creationId xmlns:p14="http://schemas.microsoft.com/office/powerpoint/2010/main" val="46250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1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The Scenario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0DADB57-92BF-A549-9C12-79E034B1656E}"/>
              </a:ext>
            </a:extLst>
          </p:cNvPr>
          <p:cNvSpPr/>
          <p:nvPr/>
        </p:nvSpPr>
        <p:spPr>
          <a:xfrm>
            <a:off x="554736" y="975509"/>
            <a:ext cx="6251928" cy="171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b="0" i="0">
                <a:solidFill>
                  <a:schemeClr val="tx1">
                    <a:lumMod val="85000"/>
                  </a:schemeClr>
                </a:solidFill>
                <a:effectLst/>
                <a:latin typeface="Titillium Web" pitchFamily="2" charset="77"/>
              </a:rPr>
              <a:t>One of their very talented data scientists conducted extensive research into different algorithms and architectures for building recommendation systems. The data scientist has organised her findings as a series of Jupyter notebooks.</a:t>
            </a:r>
          </a:p>
        </p:txBody>
      </p:sp>
      <p:pic>
        <p:nvPicPr>
          <p:cNvPr id="6" name="Picture 5" descr="A screenshot of a computer screen&#10;&#10;Description automatically generated with medium confidence">
            <a:extLst>
              <a:ext uri="{FF2B5EF4-FFF2-40B4-BE49-F238E27FC236}">
                <a16:creationId xmlns:a16="http://schemas.microsoft.com/office/drawing/2014/main" id="{E3A9DA77-06C5-A447-87E3-063B9D005F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9732" y="339034"/>
            <a:ext cx="4467532" cy="590936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B0A1B3C-D060-334D-A2B9-DACC79916B64}"/>
              </a:ext>
            </a:extLst>
          </p:cNvPr>
          <p:cNvSpPr/>
          <p:nvPr/>
        </p:nvSpPr>
        <p:spPr>
          <a:xfrm>
            <a:off x="554736" y="6248399"/>
            <a:ext cx="62519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1400" b="0" i="0">
              <a:solidFill>
                <a:schemeClr val="tx1">
                  <a:lumMod val="95000"/>
                </a:schemeClr>
              </a:solidFill>
              <a:effectLst/>
              <a:latin typeface="Titillium Web" pitchFamily="2" charset="77"/>
            </a:endParaRPr>
          </a:p>
        </p:txBody>
      </p:sp>
      <p:pic>
        <p:nvPicPr>
          <p:cNvPr id="5" name="Picture 4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45EA127A-9D3F-A04D-901D-8BFE38E51A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6932" y="2981972"/>
            <a:ext cx="4467533" cy="209096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CE5F652-5357-F24A-955B-E757A2A475FB}"/>
              </a:ext>
            </a:extLst>
          </p:cNvPr>
          <p:cNvSpPr/>
          <p:nvPr/>
        </p:nvSpPr>
        <p:spPr>
          <a:xfrm>
            <a:off x="554736" y="5359693"/>
            <a:ext cx="6096001" cy="8887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GB">
                <a:solidFill>
                  <a:schemeClr val="tx1">
                    <a:lumMod val="95000"/>
                  </a:schemeClr>
                </a:solidFill>
                <a:latin typeface="Titillium Web" pitchFamily="2" charset="77"/>
              </a:rPr>
              <a:t>N.B: All of the data science code in this presentation are adapted from Microsoft’s </a:t>
            </a:r>
            <a:r>
              <a:rPr lang="en-GB">
                <a:solidFill>
                  <a:srgbClr val="0070C0"/>
                </a:solidFill>
                <a:latin typeface="Titillium Web" pitchFamily="2" charset="77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recommenders</a:t>
            </a:r>
            <a:r>
              <a:rPr lang="en-GB">
                <a:solidFill>
                  <a:schemeClr val="tx1">
                    <a:lumMod val="95000"/>
                  </a:schemeClr>
                </a:solidFill>
                <a:latin typeface="Titillium Web" pitchFamily="2" charset="77"/>
              </a:rPr>
              <a:t> repository.</a:t>
            </a:r>
          </a:p>
        </p:txBody>
      </p:sp>
    </p:spTree>
    <p:extLst>
      <p:ext uri="{BB962C8B-B14F-4D97-AF65-F5344CB8AC3E}">
        <p14:creationId xmlns:p14="http://schemas.microsoft.com/office/powerpoint/2010/main" val="292611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1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F8FA-36D0-374B-BEDB-81F664826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Different perspectives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BEC15F5-6393-9948-9C33-0717E490F4E3}"/>
              </a:ext>
            </a:extLst>
          </p:cNvPr>
          <p:cNvSpPr/>
          <p:nvPr/>
        </p:nvSpPr>
        <p:spPr>
          <a:xfrm>
            <a:off x="554736" y="975509"/>
            <a:ext cx="11082528" cy="171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🧪 The interactivity, fast feedback loop and convenience of a Jupyter Notebook is almost unbeatable, especially for exploratory data analysis and rapid experimentation.</a:t>
            </a:r>
          </a:p>
          <a:p>
            <a:pPr>
              <a:lnSpc>
                <a:spcPct val="150000"/>
              </a:lnSpc>
            </a:pPr>
            <a:endParaRPr lang="en-GB">
              <a:solidFill>
                <a:schemeClr val="tx1">
                  <a:lumMod val="85000"/>
                </a:schemeClr>
              </a:solidFill>
              <a:latin typeface="Titillium Web" pitchFamily="2" charset="77"/>
            </a:endParaRPr>
          </a:p>
          <a:p>
            <a:pPr>
              <a:lnSpc>
                <a:spcPct val="150000"/>
              </a:lnSpc>
            </a:pPr>
            <a:r>
              <a:rPr lang="en-GB">
                <a:solidFill>
                  <a:schemeClr val="tx1">
                    <a:lumMod val="85000"/>
                  </a:schemeClr>
                </a:solidFill>
                <a:latin typeface="Titillium Web" pitchFamily="2" charset="77"/>
              </a:rPr>
              <a:t>🛠 Jupyter Notebook poses some challenges for reproducibility, maintainability and operationalisation.</a:t>
            </a:r>
            <a:endParaRPr lang="en-GB" b="0" i="0">
              <a:solidFill>
                <a:schemeClr val="tx1">
                  <a:lumMod val="85000"/>
                </a:schemeClr>
              </a:solidFill>
              <a:effectLst/>
              <a:latin typeface="Titillium Web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6493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E1FFD-499F-F144-8A12-0F44B5776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The challenges of Jupyter notebook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31A51B0-FDA1-2E42-BE21-9ECCB38F6182}"/>
              </a:ext>
            </a:extLst>
          </p:cNvPr>
          <p:cNvGrpSpPr/>
          <p:nvPr/>
        </p:nvGrpSpPr>
        <p:grpSpPr>
          <a:xfrm>
            <a:off x="431553" y="3207705"/>
            <a:ext cx="1836561" cy="858382"/>
            <a:chOff x="422873" y="3143847"/>
            <a:chExt cx="1800000" cy="841294"/>
          </a:xfrm>
        </p:grpSpPr>
        <p:sp>
          <p:nvSpPr>
            <p:cNvPr id="6" name="Title 1">
              <a:extLst>
                <a:ext uri="{FF2B5EF4-FFF2-40B4-BE49-F238E27FC236}">
                  <a16:creationId xmlns:a16="http://schemas.microsoft.com/office/drawing/2014/main" id="{2AB285FA-3DAB-4D46-A497-23B5A6F6CBB8}"/>
                </a:ext>
              </a:extLst>
            </p:cNvPr>
            <p:cNvSpPr txBox="1">
              <a:spLocks/>
            </p:cNvSpPr>
            <p:nvPr/>
          </p:nvSpPr>
          <p:spPr>
            <a:xfrm>
              <a:off x="668639" y="3143847"/>
              <a:ext cx="1259638" cy="375804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noAutofit/>
            </a:bodyPr>
            <a:lstStyle>
              <a:lvl1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tabLst>
                  <a:tab pos="359851" algn="l"/>
                </a:tabLst>
                <a:defRPr lang="x-none" sz="2600" b="0" baseline="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2pPr>
              <a:lvl3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3pPr>
              <a:lvl4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4pPr>
              <a:lvl5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5pPr>
              <a:lvl6pPr marL="609630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6pPr>
              <a:lvl7pPr marL="1219261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7pPr>
              <a:lvl8pPr marL="1828891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8pPr>
              <a:lvl9pPr marL="2438522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ctr" defTabSz="1218095">
                <a:tabLst>
                  <a:tab pos="367156" algn="l"/>
                </a:tabLst>
                <a:defRPr/>
              </a:pPr>
              <a:r>
                <a:rPr lang="en-US" sz="1837" kern="0" dirty="0">
                  <a:solidFill>
                    <a:srgbClr val="808080"/>
                  </a:solidFill>
                  <a:latin typeface="Titillium Web" pitchFamily="2" charset="77"/>
                </a:rPr>
                <a:t>Challenge 1</a:t>
              </a:r>
              <a:endParaRPr lang="en-US" sz="2041" kern="0" dirty="0">
                <a:solidFill>
                  <a:srgbClr val="808080"/>
                </a:solidFill>
                <a:latin typeface="Titillium Web" pitchFamily="2" charset="77"/>
              </a:endParaRPr>
            </a:p>
            <a:p>
              <a:pPr algn="ctr" defTabSz="1218095">
                <a:tabLst>
                  <a:tab pos="367156" algn="l"/>
                </a:tabLst>
                <a:defRPr/>
              </a:pPr>
              <a:endParaRPr lang="en-US" sz="2041" kern="0" dirty="0">
                <a:solidFill>
                  <a:srgbClr val="808080"/>
                </a:solidFill>
                <a:latin typeface="Titillium Web" pitchFamily="2" charset="77"/>
              </a:endParaRPr>
            </a:p>
          </p:txBody>
        </p:sp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8A62486A-BA35-5E46-BAB4-7250B7B88DFA}"/>
                </a:ext>
              </a:extLst>
            </p:cNvPr>
            <p:cNvSpPr txBox="1">
              <a:spLocks/>
            </p:cNvSpPr>
            <p:nvPr/>
          </p:nvSpPr>
          <p:spPr>
            <a:xfrm>
              <a:off x="422874" y="3519652"/>
              <a:ext cx="1718053" cy="375801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noAutofit/>
            </a:bodyPr>
            <a:lstStyle>
              <a:lvl1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tabLst>
                  <a:tab pos="359851" algn="l"/>
                </a:tabLst>
                <a:defRPr lang="x-none" sz="2600" b="0" baseline="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2pPr>
              <a:lvl3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3pPr>
              <a:lvl4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4pPr>
              <a:lvl5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5pPr>
              <a:lvl6pPr marL="609630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6pPr>
              <a:lvl7pPr marL="1219261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7pPr>
              <a:lvl8pPr marL="1828891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8pPr>
              <a:lvl9pPr marL="2438522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ctr" defTabSz="1218095">
                <a:tabLst>
                  <a:tab pos="367156" algn="l"/>
                </a:tabLst>
                <a:defRPr/>
              </a:pPr>
              <a:r>
                <a:rPr lang="en-US" sz="2041" kern="0" dirty="0">
                  <a:solidFill>
                    <a:schemeClr val="tx1">
                      <a:lumMod val="95000"/>
                    </a:schemeClr>
                  </a:solidFill>
                  <a:latin typeface="Titillium Web" pitchFamily="2" charset="77"/>
                </a:rPr>
                <a:t>Collaboration</a:t>
              </a:r>
            </a:p>
            <a:p>
              <a:pPr algn="ctr" defTabSz="1218095">
                <a:tabLst>
                  <a:tab pos="367156" algn="l"/>
                </a:tabLst>
                <a:defRPr/>
              </a:pPr>
              <a:endParaRPr lang="en-US" sz="2041" kern="0" dirty="0">
                <a:solidFill>
                  <a:srgbClr val="000000"/>
                </a:solidFill>
                <a:latin typeface="Titillium Web" pitchFamily="2" charset="77"/>
              </a:endParaRPr>
            </a:p>
            <a:p>
              <a:pPr algn="ctr" defTabSz="1218095">
                <a:tabLst>
                  <a:tab pos="367156" algn="l"/>
                </a:tabLst>
                <a:defRPr/>
              </a:pPr>
              <a:r>
                <a:rPr lang="en-US" sz="1200" dirty="0">
                  <a:solidFill>
                    <a:srgbClr val="FFFFFF">
                      <a:lumMod val="50000"/>
                    </a:srgbClr>
                  </a:solidFill>
                  <a:latin typeface="Titillium Web" pitchFamily="2" charset="77"/>
                </a:rPr>
                <a:t>Multi-user collaboration in a notebook is challenging to do because of the recommended one-person/one-notebook workflow.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EF375D7A-B612-1042-9AFB-144D589771F5}"/>
                </a:ext>
              </a:extLst>
            </p:cNvPr>
            <p:cNvCxnSpPr>
              <a:cxnSpLocks/>
            </p:cNvCxnSpPr>
            <p:nvPr/>
          </p:nvCxnSpPr>
          <p:spPr>
            <a:xfrm>
              <a:off x="422873" y="3985141"/>
              <a:ext cx="1800000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845BF0D-CDED-2F4C-9556-6CFEE9A949D2}"/>
              </a:ext>
            </a:extLst>
          </p:cNvPr>
          <p:cNvGrpSpPr/>
          <p:nvPr/>
        </p:nvGrpSpPr>
        <p:grpSpPr>
          <a:xfrm>
            <a:off x="2788635" y="3212656"/>
            <a:ext cx="1836561" cy="853429"/>
            <a:chOff x="2733032" y="3148701"/>
            <a:chExt cx="1800000" cy="836440"/>
          </a:xfrm>
        </p:grpSpPr>
        <p:sp>
          <p:nvSpPr>
            <p:cNvPr id="10" name="Title 1">
              <a:extLst>
                <a:ext uri="{FF2B5EF4-FFF2-40B4-BE49-F238E27FC236}">
                  <a16:creationId xmlns:a16="http://schemas.microsoft.com/office/drawing/2014/main" id="{00963906-8D7E-8B47-BD74-0243F67FADDB}"/>
                </a:ext>
              </a:extLst>
            </p:cNvPr>
            <p:cNvSpPr txBox="1">
              <a:spLocks/>
            </p:cNvSpPr>
            <p:nvPr/>
          </p:nvSpPr>
          <p:spPr>
            <a:xfrm>
              <a:off x="2970970" y="3148701"/>
              <a:ext cx="1259638" cy="302167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noAutofit/>
            </a:bodyPr>
            <a:lstStyle>
              <a:lvl1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tabLst>
                  <a:tab pos="359851" algn="l"/>
                </a:tabLst>
                <a:defRPr lang="x-none" sz="2600" b="0" baseline="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2pPr>
              <a:lvl3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3pPr>
              <a:lvl4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4pPr>
              <a:lvl5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5pPr>
              <a:lvl6pPr marL="609630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6pPr>
              <a:lvl7pPr marL="1219261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7pPr>
              <a:lvl8pPr marL="1828891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8pPr>
              <a:lvl9pPr marL="2438522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ctr" defTabSz="1218095">
                <a:tabLst>
                  <a:tab pos="367156" algn="l"/>
                </a:tabLst>
                <a:defRPr/>
              </a:pPr>
              <a:r>
                <a:rPr lang="en-US" sz="1837" kern="0" dirty="0">
                  <a:solidFill>
                    <a:srgbClr val="808080"/>
                  </a:solidFill>
                  <a:latin typeface="Titillium Web" pitchFamily="2" charset="77"/>
                </a:rPr>
                <a:t>Challenge 2</a:t>
              </a:r>
            </a:p>
            <a:p>
              <a:pPr algn="ctr" defTabSz="1218095">
                <a:tabLst>
                  <a:tab pos="367156" algn="l"/>
                </a:tabLst>
                <a:defRPr/>
              </a:pPr>
              <a:endParaRPr lang="en-US" sz="2041" kern="0" dirty="0">
                <a:solidFill>
                  <a:srgbClr val="808080"/>
                </a:solidFill>
                <a:latin typeface="Titillium Web" pitchFamily="2" charset="77"/>
              </a:endParaRPr>
            </a:p>
          </p:txBody>
        </p:sp>
        <p:sp>
          <p:nvSpPr>
            <p:cNvPr id="11" name="Title 1">
              <a:extLst>
                <a:ext uri="{FF2B5EF4-FFF2-40B4-BE49-F238E27FC236}">
                  <a16:creationId xmlns:a16="http://schemas.microsoft.com/office/drawing/2014/main" id="{43704298-E79A-3F43-A6CC-F0859A6EFDAD}"/>
                </a:ext>
              </a:extLst>
            </p:cNvPr>
            <p:cNvSpPr txBox="1">
              <a:spLocks/>
            </p:cNvSpPr>
            <p:nvPr/>
          </p:nvSpPr>
          <p:spPr>
            <a:xfrm>
              <a:off x="2745219" y="3519652"/>
              <a:ext cx="1717723" cy="375802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noAutofit/>
            </a:bodyPr>
            <a:lstStyle>
              <a:lvl1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tabLst>
                  <a:tab pos="359851" algn="l"/>
                </a:tabLst>
                <a:defRPr lang="x-none" sz="2600" b="0" baseline="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2pPr>
              <a:lvl3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3pPr>
              <a:lvl4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4pPr>
              <a:lvl5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5pPr>
              <a:lvl6pPr marL="609630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6pPr>
              <a:lvl7pPr marL="1219261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7pPr>
              <a:lvl8pPr marL="1828891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8pPr>
              <a:lvl9pPr marL="2438522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ctr" defTabSz="1218095">
                <a:tabLst>
                  <a:tab pos="367156" algn="l"/>
                </a:tabLst>
                <a:defRPr/>
              </a:pPr>
              <a:r>
                <a:rPr lang="en-US" sz="2041" kern="0" dirty="0">
                  <a:solidFill>
                    <a:schemeClr val="tx1">
                      <a:lumMod val="95000"/>
                    </a:schemeClr>
                  </a:solidFill>
                  <a:latin typeface="Titillium Web" pitchFamily="2" charset="77"/>
                </a:rPr>
                <a:t>Code Reviews</a:t>
              </a:r>
            </a:p>
            <a:p>
              <a:pPr algn="ctr" defTabSz="1218095">
                <a:tabLst>
                  <a:tab pos="367156" algn="l"/>
                </a:tabLst>
                <a:defRPr/>
              </a:pPr>
              <a:endParaRPr lang="en-US" sz="2041" kern="0" dirty="0">
                <a:solidFill>
                  <a:srgbClr val="000000"/>
                </a:solidFill>
                <a:latin typeface="Titillium Web" pitchFamily="2" charset="77"/>
              </a:endParaRPr>
            </a:p>
            <a:p>
              <a:pPr algn="ctr" defTabSz="1218095">
                <a:tabLst>
                  <a:tab pos="367156" algn="l"/>
                </a:tabLst>
                <a:defRPr/>
              </a:pPr>
              <a:r>
                <a:rPr lang="en-US" sz="1200" dirty="0">
                  <a:solidFill>
                    <a:srgbClr val="FFFFFF">
                      <a:lumMod val="50000"/>
                    </a:srgbClr>
                  </a:solidFill>
                  <a:latin typeface="Titillium Web" pitchFamily="2" charset="77"/>
                </a:rPr>
                <a:t>Code reviews, the act of checking each other's code for mistakes, requires extensions of notebook capabilities. Often meaning, reviews are not done for code written in notebooks.</a:t>
              </a:r>
              <a:endParaRPr lang="en-US" sz="1800" kern="0" dirty="0">
                <a:solidFill>
                  <a:srgbClr val="000000"/>
                </a:solidFill>
                <a:latin typeface="Titillium Web" pitchFamily="2" charset="77"/>
              </a:endParaRPr>
            </a:p>
            <a:p>
              <a:pPr algn="ctr" defTabSz="1218095">
                <a:tabLst>
                  <a:tab pos="367156" algn="l"/>
                </a:tabLst>
                <a:defRPr/>
              </a:pPr>
              <a:endParaRPr lang="en-US" sz="2041" kern="0" dirty="0">
                <a:solidFill>
                  <a:srgbClr val="000000"/>
                </a:solidFill>
                <a:latin typeface="Titillium Web" pitchFamily="2" charset="77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ADFE8E0-AD5F-0D4F-8379-329C09715006}"/>
                </a:ext>
              </a:extLst>
            </p:cNvPr>
            <p:cNvCxnSpPr>
              <a:cxnSpLocks/>
            </p:cNvCxnSpPr>
            <p:nvPr/>
          </p:nvCxnSpPr>
          <p:spPr>
            <a:xfrm>
              <a:off x="2733032" y="3985141"/>
              <a:ext cx="1800000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72308D1-A584-D945-8D4C-E18ACFEDB31B}"/>
              </a:ext>
            </a:extLst>
          </p:cNvPr>
          <p:cNvGrpSpPr/>
          <p:nvPr/>
        </p:nvGrpSpPr>
        <p:grpSpPr>
          <a:xfrm>
            <a:off x="5145717" y="3207705"/>
            <a:ext cx="1836561" cy="858337"/>
            <a:chOff x="5043191" y="3143847"/>
            <a:chExt cx="1800000" cy="841250"/>
          </a:xfrm>
        </p:grpSpPr>
        <p:sp>
          <p:nvSpPr>
            <p:cNvPr id="14" name="Title 1">
              <a:extLst>
                <a:ext uri="{FF2B5EF4-FFF2-40B4-BE49-F238E27FC236}">
                  <a16:creationId xmlns:a16="http://schemas.microsoft.com/office/drawing/2014/main" id="{8AC56BE9-DB78-0C4A-B664-FD48E95AEAAA}"/>
                </a:ext>
              </a:extLst>
            </p:cNvPr>
            <p:cNvSpPr txBox="1">
              <a:spLocks/>
            </p:cNvSpPr>
            <p:nvPr/>
          </p:nvSpPr>
          <p:spPr>
            <a:xfrm>
              <a:off x="5349858" y="3143847"/>
              <a:ext cx="1102756" cy="375804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noAutofit/>
            </a:bodyPr>
            <a:lstStyle>
              <a:lvl1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tabLst>
                  <a:tab pos="359851" algn="l"/>
                </a:tabLst>
                <a:defRPr lang="x-none" sz="2600" b="0" baseline="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2pPr>
              <a:lvl3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3pPr>
              <a:lvl4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4pPr>
              <a:lvl5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5pPr>
              <a:lvl6pPr marL="609630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6pPr>
              <a:lvl7pPr marL="1219261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7pPr>
              <a:lvl8pPr marL="1828891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8pPr>
              <a:lvl9pPr marL="2438522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ctr" defTabSz="1218095">
                <a:tabLst>
                  <a:tab pos="367156" algn="l"/>
                </a:tabLst>
                <a:defRPr/>
              </a:pPr>
              <a:r>
                <a:rPr lang="en-US" sz="1632" kern="0" dirty="0">
                  <a:solidFill>
                    <a:srgbClr val="808080"/>
                  </a:solidFill>
                  <a:latin typeface="Titillium Web" pitchFamily="2" charset="77"/>
                </a:rPr>
                <a:t>Challenge 3</a:t>
              </a:r>
              <a:endParaRPr lang="en-US" sz="2041" kern="0" dirty="0">
                <a:solidFill>
                  <a:srgbClr val="808080"/>
                </a:solidFill>
                <a:latin typeface="Titillium Web" pitchFamily="2" charset="77"/>
              </a:endParaRPr>
            </a:p>
            <a:p>
              <a:pPr algn="ctr" defTabSz="1218095">
                <a:tabLst>
                  <a:tab pos="367156" algn="l"/>
                </a:tabLst>
                <a:defRPr/>
              </a:pPr>
              <a:endParaRPr lang="en-US" sz="2041" kern="0" dirty="0">
                <a:solidFill>
                  <a:srgbClr val="808080"/>
                </a:solidFill>
                <a:latin typeface="Titillium Web" pitchFamily="2" charset="77"/>
              </a:endParaRPr>
            </a:p>
          </p:txBody>
        </p:sp>
        <p:sp>
          <p:nvSpPr>
            <p:cNvPr id="15" name="Title 1">
              <a:extLst>
                <a:ext uri="{FF2B5EF4-FFF2-40B4-BE49-F238E27FC236}">
                  <a16:creationId xmlns:a16="http://schemas.microsoft.com/office/drawing/2014/main" id="{051CA9F5-22D9-E448-8E85-ED536DADD575}"/>
                </a:ext>
              </a:extLst>
            </p:cNvPr>
            <p:cNvSpPr txBox="1">
              <a:spLocks/>
            </p:cNvSpPr>
            <p:nvPr/>
          </p:nvSpPr>
          <p:spPr>
            <a:xfrm>
              <a:off x="5067234" y="3519651"/>
              <a:ext cx="1718390" cy="375802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noAutofit/>
            </a:bodyPr>
            <a:lstStyle>
              <a:lvl1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tabLst>
                  <a:tab pos="359851" algn="l"/>
                </a:tabLst>
                <a:defRPr lang="x-none" sz="2600" b="0" baseline="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2pPr>
              <a:lvl3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3pPr>
              <a:lvl4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4pPr>
              <a:lvl5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5pPr>
              <a:lvl6pPr marL="609630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6pPr>
              <a:lvl7pPr marL="1219261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7pPr>
              <a:lvl8pPr marL="1828891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8pPr>
              <a:lvl9pPr marL="2438522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ctr" defTabSz="1218095">
                <a:tabLst>
                  <a:tab pos="367156" algn="l"/>
                </a:tabLst>
                <a:defRPr/>
              </a:pPr>
              <a:r>
                <a:rPr lang="en-US" sz="2041" kern="0" dirty="0">
                  <a:solidFill>
                    <a:schemeClr val="tx1">
                      <a:lumMod val="95000"/>
                    </a:schemeClr>
                  </a:solidFill>
                  <a:latin typeface="Titillium Web" pitchFamily="2" charset="77"/>
                </a:rPr>
                <a:t>Code Quality</a:t>
              </a:r>
            </a:p>
            <a:p>
              <a:pPr algn="ctr" defTabSz="1218095">
                <a:tabLst>
                  <a:tab pos="367156" algn="l"/>
                </a:tabLst>
                <a:defRPr/>
              </a:pPr>
              <a:endParaRPr lang="en-US" sz="2041" kern="0" dirty="0">
                <a:solidFill>
                  <a:srgbClr val="000000"/>
                </a:solidFill>
                <a:latin typeface="Titillium Web" pitchFamily="2" charset="77"/>
              </a:endParaRPr>
            </a:p>
            <a:p>
              <a:pPr algn="ctr" defTabSz="1218095">
                <a:tabLst>
                  <a:tab pos="367156" algn="l"/>
                </a:tabLst>
                <a:defRPr/>
              </a:pPr>
              <a:r>
                <a:rPr lang="en-US" sz="1200" dirty="0">
                  <a:solidFill>
                    <a:srgbClr val="FFFFFF">
                      <a:lumMod val="50000"/>
                    </a:srgbClr>
                  </a:solidFill>
                  <a:latin typeface="Titillium Web" pitchFamily="2" charset="77"/>
                </a:rPr>
                <a:t>Writing unit tests, documentation for the codebase and linting (like a grammar check for code) is not something that can be easily done in a notebook.</a:t>
              </a:r>
              <a:endParaRPr lang="en-US" sz="1800" kern="0" dirty="0">
                <a:solidFill>
                  <a:srgbClr val="000000"/>
                </a:solidFill>
                <a:latin typeface="Titillium Web" pitchFamily="2" charset="77"/>
              </a:endParaRPr>
            </a:p>
            <a:p>
              <a:pPr algn="ctr" defTabSz="1218095">
                <a:tabLst>
                  <a:tab pos="367156" algn="l"/>
                </a:tabLst>
                <a:defRPr/>
              </a:pPr>
              <a:endParaRPr lang="en-US" sz="2041" kern="0" dirty="0">
                <a:solidFill>
                  <a:srgbClr val="000000"/>
                </a:solidFill>
                <a:latin typeface="Titillium Web" pitchFamily="2" charset="77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AFCBE4B-86BA-4C4E-A82B-C78DC973302E}"/>
                </a:ext>
              </a:extLst>
            </p:cNvPr>
            <p:cNvCxnSpPr>
              <a:cxnSpLocks/>
            </p:cNvCxnSpPr>
            <p:nvPr/>
          </p:nvCxnSpPr>
          <p:spPr>
            <a:xfrm>
              <a:off x="5043191" y="3985097"/>
              <a:ext cx="1800000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5AA78BB-BF46-F24C-A11E-E0230B5323D4}"/>
              </a:ext>
            </a:extLst>
          </p:cNvPr>
          <p:cNvGrpSpPr/>
          <p:nvPr/>
        </p:nvGrpSpPr>
        <p:grpSpPr>
          <a:xfrm>
            <a:off x="7502800" y="3207705"/>
            <a:ext cx="1836561" cy="858337"/>
            <a:chOff x="7353350" y="3143847"/>
            <a:chExt cx="1800000" cy="841250"/>
          </a:xfrm>
        </p:grpSpPr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C7B100CA-385E-654C-86D1-FF62EB71F058}"/>
                </a:ext>
              </a:extLst>
            </p:cNvPr>
            <p:cNvSpPr txBox="1">
              <a:spLocks/>
            </p:cNvSpPr>
            <p:nvPr/>
          </p:nvSpPr>
          <p:spPr>
            <a:xfrm>
              <a:off x="7605208" y="3143847"/>
              <a:ext cx="1296282" cy="375804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noAutofit/>
            </a:bodyPr>
            <a:lstStyle>
              <a:lvl1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tabLst>
                  <a:tab pos="359851" algn="l"/>
                </a:tabLst>
                <a:defRPr lang="x-none" sz="2600" b="0" baseline="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2pPr>
              <a:lvl3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3pPr>
              <a:lvl4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4pPr>
              <a:lvl5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5pPr>
              <a:lvl6pPr marL="609630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6pPr>
              <a:lvl7pPr marL="1219261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7pPr>
              <a:lvl8pPr marL="1828891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8pPr>
              <a:lvl9pPr marL="2438522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ctr" defTabSz="1218095">
                <a:tabLst>
                  <a:tab pos="367156" algn="l"/>
                </a:tabLst>
                <a:defRPr/>
              </a:pPr>
              <a:r>
                <a:rPr lang="en-US" sz="1837" kern="0" dirty="0">
                  <a:solidFill>
                    <a:srgbClr val="808080"/>
                  </a:solidFill>
                  <a:latin typeface="Titillium Web" pitchFamily="2" charset="77"/>
                </a:rPr>
                <a:t>Challenge 4</a:t>
              </a:r>
            </a:p>
          </p:txBody>
        </p:sp>
        <p:sp>
          <p:nvSpPr>
            <p:cNvPr id="19" name="Title 1">
              <a:extLst>
                <a:ext uri="{FF2B5EF4-FFF2-40B4-BE49-F238E27FC236}">
                  <a16:creationId xmlns:a16="http://schemas.microsoft.com/office/drawing/2014/main" id="{14BAB074-749E-A740-805B-D993D60240CD}"/>
                </a:ext>
              </a:extLst>
            </p:cNvPr>
            <p:cNvSpPr txBox="1">
              <a:spLocks/>
            </p:cNvSpPr>
            <p:nvPr/>
          </p:nvSpPr>
          <p:spPr>
            <a:xfrm>
              <a:off x="7394153" y="3519651"/>
              <a:ext cx="1718393" cy="375802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noAutofit/>
            </a:bodyPr>
            <a:lstStyle>
              <a:lvl1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tabLst>
                  <a:tab pos="359851" algn="l"/>
                </a:tabLst>
                <a:defRPr lang="x-none" sz="2600" b="0" baseline="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2pPr>
              <a:lvl3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3pPr>
              <a:lvl4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4pPr>
              <a:lvl5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5pPr>
              <a:lvl6pPr marL="609630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6pPr>
              <a:lvl7pPr marL="1219261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7pPr>
              <a:lvl8pPr marL="1828891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8pPr>
              <a:lvl9pPr marL="2438522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ctr" defTabSz="1218095">
                <a:tabLst>
                  <a:tab pos="367156" algn="l"/>
                </a:tabLst>
                <a:defRPr/>
              </a:pPr>
              <a:r>
                <a:rPr lang="en-US" sz="2041" kern="0" dirty="0">
                  <a:solidFill>
                    <a:schemeClr val="tx1">
                      <a:lumMod val="95000"/>
                    </a:schemeClr>
                  </a:solidFill>
                  <a:latin typeface="Titillium Web" pitchFamily="2" charset="77"/>
                </a:rPr>
                <a:t>Caching</a:t>
              </a:r>
            </a:p>
            <a:p>
              <a:pPr algn="ctr" defTabSz="1218095">
                <a:tabLst>
                  <a:tab pos="367156" algn="l"/>
                </a:tabLst>
                <a:defRPr/>
              </a:pPr>
              <a:endParaRPr lang="en-US" sz="2041" kern="0" dirty="0">
                <a:solidFill>
                  <a:srgbClr val="000000"/>
                </a:solidFill>
                <a:latin typeface="Titillium Web" pitchFamily="2" charset="77"/>
              </a:endParaRPr>
            </a:p>
            <a:p>
              <a:pPr algn="ctr" defTabSz="1218095">
                <a:tabLst>
                  <a:tab pos="367156" algn="l"/>
                </a:tabLst>
                <a:defRPr/>
              </a:pPr>
              <a:r>
                <a:rPr lang="en-US" sz="1200" dirty="0">
                  <a:solidFill>
                    <a:srgbClr val="FFFFFF">
                      <a:lumMod val="50000"/>
                    </a:srgbClr>
                  </a:solidFill>
                  <a:latin typeface="Titillium Web" pitchFamily="2" charset="77"/>
                </a:rPr>
                <a:t>The convenience of caching in a notebook sacrifices an accurate notebook execution flow leading you to believe that your code runs without errors. </a:t>
              </a:r>
            </a:p>
            <a:p>
              <a:pPr algn="ctr" defTabSz="1218095">
                <a:tabLst>
                  <a:tab pos="367156" algn="l"/>
                </a:tabLst>
                <a:defRPr/>
              </a:pPr>
              <a:endParaRPr lang="en-US" sz="2000" kern="0" dirty="0">
                <a:solidFill>
                  <a:srgbClr val="000000"/>
                </a:solidFill>
                <a:latin typeface="Titillium Web" pitchFamily="2" charset="77"/>
              </a:endParaRPr>
            </a:p>
            <a:p>
              <a:pPr algn="ctr" defTabSz="1218095">
                <a:tabLst>
                  <a:tab pos="367156" algn="l"/>
                </a:tabLst>
                <a:defRPr/>
              </a:pPr>
              <a:endParaRPr lang="en-US" sz="2041" kern="0" dirty="0">
                <a:solidFill>
                  <a:srgbClr val="000000"/>
                </a:solidFill>
                <a:latin typeface="Titillium Web" pitchFamily="2" charset="77"/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116DA39-DE22-7448-97E5-C2AABFAC33CC}"/>
                </a:ext>
              </a:extLst>
            </p:cNvPr>
            <p:cNvCxnSpPr>
              <a:cxnSpLocks/>
            </p:cNvCxnSpPr>
            <p:nvPr/>
          </p:nvCxnSpPr>
          <p:spPr>
            <a:xfrm>
              <a:off x="7353350" y="3985097"/>
              <a:ext cx="1800000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19C6CF7-FCB1-A241-A954-C5A6FF50D986}"/>
              </a:ext>
            </a:extLst>
          </p:cNvPr>
          <p:cNvGrpSpPr/>
          <p:nvPr/>
        </p:nvGrpSpPr>
        <p:grpSpPr>
          <a:xfrm>
            <a:off x="9859884" y="3207706"/>
            <a:ext cx="1836561" cy="858336"/>
            <a:chOff x="9663511" y="3143848"/>
            <a:chExt cx="1800000" cy="841249"/>
          </a:xfrm>
        </p:grpSpPr>
        <p:sp>
          <p:nvSpPr>
            <p:cNvPr id="22" name="Title 1">
              <a:extLst>
                <a:ext uri="{FF2B5EF4-FFF2-40B4-BE49-F238E27FC236}">
                  <a16:creationId xmlns:a16="http://schemas.microsoft.com/office/drawing/2014/main" id="{65CAC602-16C2-9843-94DF-0B006594422C}"/>
                </a:ext>
              </a:extLst>
            </p:cNvPr>
            <p:cNvSpPr txBox="1">
              <a:spLocks/>
            </p:cNvSpPr>
            <p:nvPr/>
          </p:nvSpPr>
          <p:spPr>
            <a:xfrm>
              <a:off x="9929863" y="3143848"/>
              <a:ext cx="1283868" cy="375804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noAutofit/>
            </a:bodyPr>
            <a:lstStyle>
              <a:lvl1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tabLst>
                  <a:tab pos="359851" algn="l"/>
                </a:tabLst>
                <a:defRPr lang="x-none" sz="2600" b="0" baseline="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2pPr>
              <a:lvl3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3pPr>
              <a:lvl4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4pPr>
              <a:lvl5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5pPr>
              <a:lvl6pPr marL="609630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6pPr>
              <a:lvl7pPr marL="1219261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7pPr>
              <a:lvl8pPr marL="1828891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8pPr>
              <a:lvl9pPr marL="2438522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ctr" defTabSz="1218095">
                <a:tabLst>
                  <a:tab pos="367156" algn="l"/>
                </a:tabLst>
                <a:defRPr/>
              </a:pPr>
              <a:r>
                <a:rPr lang="en-US" sz="1837" kern="0" dirty="0">
                  <a:solidFill>
                    <a:srgbClr val="808080"/>
                  </a:solidFill>
                  <a:latin typeface="Titillium Web" pitchFamily="2" charset="77"/>
                </a:rPr>
                <a:t>Challenge 5</a:t>
              </a:r>
              <a:endParaRPr lang="en-US" sz="2041" kern="0" dirty="0">
                <a:solidFill>
                  <a:srgbClr val="808080"/>
                </a:solidFill>
                <a:latin typeface="Titillium Web" pitchFamily="2" charset="77"/>
              </a:endParaRPr>
            </a:p>
            <a:p>
              <a:pPr algn="ctr" defTabSz="1218095">
                <a:tabLst>
                  <a:tab pos="367156" algn="l"/>
                </a:tabLst>
                <a:defRPr/>
              </a:pPr>
              <a:endParaRPr lang="en-US" sz="2041" kern="0" dirty="0">
                <a:solidFill>
                  <a:srgbClr val="808080"/>
                </a:solidFill>
                <a:latin typeface="Titillium Web" pitchFamily="2" charset="77"/>
              </a:endParaRPr>
            </a:p>
          </p:txBody>
        </p:sp>
        <p:sp>
          <p:nvSpPr>
            <p:cNvPr id="23" name="Title 1">
              <a:extLst>
                <a:ext uri="{FF2B5EF4-FFF2-40B4-BE49-F238E27FC236}">
                  <a16:creationId xmlns:a16="http://schemas.microsoft.com/office/drawing/2014/main" id="{E8CF05C8-3938-4A4B-B35E-DDA876BF9D56}"/>
                </a:ext>
              </a:extLst>
            </p:cNvPr>
            <p:cNvSpPr txBox="1">
              <a:spLocks/>
            </p:cNvSpPr>
            <p:nvPr/>
          </p:nvSpPr>
          <p:spPr>
            <a:xfrm>
              <a:off x="9712601" y="3519651"/>
              <a:ext cx="1718394" cy="375799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noAutofit/>
            </a:bodyPr>
            <a:lstStyle>
              <a:lvl1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tabLst>
                  <a:tab pos="359851" algn="l"/>
                </a:tabLst>
                <a:defRPr lang="x-none" sz="2600" b="0" baseline="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2pPr>
              <a:lvl3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3pPr>
              <a:lvl4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4pPr>
              <a:lvl5pPr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5pPr>
              <a:lvl6pPr marL="609630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6pPr>
              <a:lvl7pPr marL="1219261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7pPr>
              <a:lvl8pPr marL="1828891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8pPr>
              <a:lvl9pPr marL="2438522" algn="l" defTabSz="1193860" rtl="0" eaLnBrk="1" fontAlgn="base" hangingPunct="1">
                <a:spcBef>
                  <a:spcPct val="0"/>
                </a:spcBef>
                <a:spcAft>
                  <a:spcPct val="0"/>
                </a:spcAft>
                <a:defRPr lang="x-none" sz="2533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ctr" defTabSz="1218095">
                <a:tabLst>
                  <a:tab pos="367156" algn="l"/>
                </a:tabLst>
                <a:defRPr/>
              </a:pPr>
              <a:r>
                <a:rPr lang="en-US" sz="2041" kern="0" dirty="0">
                  <a:solidFill>
                    <a:schemeClr val="tx1">
                      <a:lumMod val="95000"/>
                    </a:schemeClr>
                  </a:solidFill>
                  <a:latin typeface="Titillium Web" pitchFamily="2" charset="77"/>
                </a:rPr>
                <a:t>Consistency</a:t>
              </a:r>
            </a:p>
            <a:p>
              <a:pPr algn="ctr" defTabSz="1218095">
                <a:tabLst>
                  <a:tab pos="367156" algn="l"/>
                </a:tabLst>
                <a:defRPr/>
              </a:pPr>
              <a:endParaRPr lang="en-US" sz="2041" kern="0" dirty="0">
                <a:solidFill>
                  <a:srgbClr val="000000"/>
                </a:solidFill>
                <a:latin typeface="Titillium Web" pitchFamily="2" charset="77"/>
              </a:endParaRPr>
            </a:p>
            <a:p>
              <a:pPr algn="ctr" defTabSz="1218095">
                <a:tabLst>
                  <a:tab pos="367156" algn="l"/>
                </a:tabLst>
                <a:defRPr/>
              </a:pPr>
              <a:r>
                <a:rPr lang="en-US" sz="1200" dirty="0">
                  <a:solidFill>
                    <a:srgbClr val="FFFFFF">
                      <a:lumMod val="50000"/>
                    </a:srgbClr>
                  </a:solidFill>
                  <a:latin typeface="Titillium Web" pitchFamily="2" charset="77"/>
                </a:rPr>
                <a:t>Reproducibility in notebooks is challenge. A 2019 NYU study</a:t>
              </a:r>
              <a:r>
                <a:rPr lang="en-US" sz="1200" baseline="30000" dirty="0">
                  <a:solidFill>
                    <a:srgbClr val="FFFFFF">
                      <a:lumMod val="50000"/>
                    </a:srgbClr>
                  </a:solidFill>
                  <a:latin typeface="Titillium Web" pitchFamily="2" charset="77"/>
                </a:rPr>
                <a:t>1</a:t>
              </a:r>
              <a:r>
                <a:rPr lang="en-US" sz="1200" dirty="0">
                  <a:solidFill>
                    <a:srgbClr val="FFFFFF">
                      <a:lumMod val="50000"/>
                    </a:srgbClr>
                  </a:solidFill>
                  <a:latin typeface="Titillium Web" pitchFamily="2" charset="77"/>
                </a:rPr>
                <a:t> executed 860k Notebooks found in 264k GitHub repositories. 24% of the notebooks completed without error; 4% produced the same results.</a:t>
              </a:r>
              <a:endParaRPr lang="en-US" sz="1800" kern="0" dirty="0">
                <a:solidFill>
                  <a:srgbClr val="000000"/>
                </a:solidFill>
                <a:latin typeface="Titillium Web" pitchFamily="2" charset="77"/>
              </a:endParaRP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376D8586-E97D-3446-BEA3-67BC0C90B7F8}"/>
                </a:ext>
              </a:extLst>
            </p:cNvPr>
            <p:cNvCxnSpPr>
              <a:cxnSpLocks/>
            </p:cNvCxnSpPr>
            <p:nvPr/>
          </p:nvCxnSpPr>
          <p:spPr>
            <a:xfrm>
              <a:off x="9663511" y="3985097"/>
              <a:ext cx="1800000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Picture 24" descr="A close up of a logo&#10;&#10;Description automatically generated">
            <a:extLst>
              <a:ext uri="{FF2B5EF4-FFF2-40B4-BE49-F238E27FC236}">
                <a16:creationId xmlns:a16="http://schemas.microsoft.com/office/drawing/2014/main" id="{988D577A-EF0A-E142-B15E-DCC5603CD8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34" y="1493603"/>
            <a:ext cx="1579443" cy="1579443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26" name="Picture 25" descr="A close up of a logo&#10;&#10;Description automatically generated">
            <a:extLst>
              <a:ext uri="{FF2B5EF4-FFF2-40B4-BE49-F238E27FC236}">
                <a16:creationId xmlns:a16="http://schemas.microsoft.com/office/drawing/2014/main" id="{01B492B9-D6F1-CF4D-9E79-E8D7D7EDA6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564" y="1493603"/>
            <a:ext cx="1579443" cy="1579443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27" name="Picture 26" descr="A close up of a logo&#10;&#10;Description automatically generated">
            <a:extLst>
              <a:ext uri="{FF2B5EF4-FFF2-40B4-BE49-F238E27FC236}">
                <a16:creationId xmlns:a16="http://schemas.microsoft.com/office/drawing/2014/main" id="{B16E9CE0-3B46-3D4E-905B-83D77F49BB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492" y="1493603"/>
            <a:ext cx="1579443" cy="1579443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28" name="Picture 27" descr="A close up of a logo&#10;&#10;Description automatically generated">
            <a:extLst>
              <a:ext uri="{FF2B5EF4-FFF2-40B4-BE49-F238E27FC236}">
                <a16:creationId xmlns:a16="http://schemas.microsoft.com/office/drawing/2014/main" id="{4968E103-C812-EE44-80D6-B23976464E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5609" y="1493603"/>
            <a:ext cx="1579443" cy="1579443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2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FAA09D93-76CF-F54A-9E1D-910B6998449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1357" y="1493603"/>
            <a:ext cx="1579443" cy="1579443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0" name="5. Source">
            <a:extLst>
              <a:ext uri="{FF2B5EF4-FFF2-40B4-BE49-F238E27FC236}">
                <a16:creationId xmlns:a16="http://schemas.microsoft.com/office/drawing/2014/main" id="{998E4D6A-E49B-C84A-9170-2933BAEEAB52}"/>
              </a:ext>
            </a:extLst>
          </p:cNvPr>
          <p:cNvSpPr txBox="1"/>
          <p:nvPr>
            <p:custDataLst>
              <p:tags r:id="rId1"/>
            </p:custDataLst>
          </p:nvPr>
        </p:nvSpPr>
        <p:spPr bwMode="blackGray">
          <a:xfrm>
            <a:off x="554734" y="6260322"/>
            <a:ext cx="5400000" cy="2462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 dirty="0">
                <a:latin typeface="Titillium Web" pitchFamily="2" charset="77"/>
              </a:rPr>
              <a:t>Source: 1. </a:t>
            </a:r>
            <a:r>
              <a:rPr lang="en-GB" sz="800" dirty="0">
                <a:latin typeface="Titillium Web" pitchFamily="2" charset="77"/>
              </a:rPr>
              <a:t>Pimentel, J., Murta, L., Braganholo, V. and Freire, J. (n.d.). </a:t>
            </a:r>
            <a:r>
              <a:rPr lang="en-GB" sz="800" i="1" dirty="0">
                <a:latin typeface="Titillium Web" pitchFamily="2" charset="77"/>
              </a:rPr>
              <a:t>A Large-scale Study about Quality and Reproducibility of Jupyter Notebooks</a:t>
            </a:r>
            <a:r>
              <a:rPr lang="en-GB" sz="800" dirty="0">
                <a:latin typeface="Titillium Web" pitchFamily="2" charset="77"/>
              </a:rPr>
              <a:t>. [online] Available at: http://www.ic.uff.br/~leomurta/papers/pimentel2019a.pdf [Accessed 23 Sep. 2020].</a:t>
            </a:r>
          </a:p>
        </p:txBody>
      </p:sp>
    </p:spTree>
    <p:extLst>
      <p:ext uri="{BB962C8B-B14F-4D97-AF65-F5344CB8AC3E}">
        <p14:creationId xmlns:p14="http://schemas.microsoft.com/office/powerpoint/2010/main" val="256120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9FA38B1-7E42-5A44-B1F8-B79DBBDBB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1981" y="2154708"/>
            <a:ext cx="4460019" cy="25485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0F098A-D755-094E-978B-BD8EB398E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36" y="3027351"/>
            <a:ext cx="11082528" cy="803297"/>
          </a:xfrm>
        </p:spPr>
        <p:txBody>
          <a:bodyPr anchor="ctr"/>
          <a:lstStyle/>
          <a:p>
            <a:r>
              <a:rPr lang="en-US">
                <a:solidFill>
                  <a:schemeClr val="accent4">
                    <a:lumMod val="60000"/>
                    <a:lumOff val="40000"/>
                  </a:schemeClr>
                </a:solidFill>
                <a:latin typeface="Titillium Web" pitchFamily="2" charset="77"/>
              </a:rPr>
              <a:t>From Jupyter Notebook to a standard Python project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0C3C68-8EC1-624A-AF14-7BD91CD7C8EB}"/>
              </a:ext>
            </a:extLst>
          </p:cNvPr>
          <p:cNvSpPr txBox="1"/>
          <p:nvPr/>
        </p:nvSpPr>
        <p:spPr>
          <a:xfrm>
            <a:off x="554736" y="6320354"/>
            <a:ext cx="30299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>
                <a:solidFill>
                  <a:schemeClr val="tx1">
                    <a:lumMod val="95000"/>
                  </a:schemeClr>
                </a:solidFill>
                <a:latin typeface="Titillium Web" pitchFamily="2" charset="77"/>
              </a:rPr>
              <a:t>Disclaimer: I’m a core </a:t>
            </a:r>
            <a:r>
              <a:rPr lang="en-US" sz="800">
                <a:solidFill>
                  <a:schemeClr val="tx1">
                    <a:lumMod val="95000"/>
                  </a:schemeClr>
                </a:solidFill>
                <a:latin typeface="Titillium Web" pitchFamily="2" charset="77"/>
              </a:rPr>
              <a:t>contributor</a:t>
            </a:r>
            <a:r>
              <a:rPr lang="en-US" sz="800" b="1">
                <a:solidFill>
                  <a:schemeClr val="tx1">
                    <a:lumMod val="95000"/>
                  </a:schemeClr>
                </a:solidFill>
                <a:latin typeface="Titillium Web" pitchFamily="2" charset="77"/>
              </a:rPr>
              <a:t> to Kedro so this will be biased </a:t>
            </a:r>
            <a:r>
              <a:rPr lang="en-US" sz="800" b="1">
                <a:solidFill>
                  <a:schemeClr val="tx1">
                    <a:lumMod val="95000"/>
                  </a:schemeClr>
                </a:solidFill>
                <a:latin typeface="Titillium Web" pitchFamily="2" charset="77"/>
                <a:sym typeface="Wingdings" pitchFamily="2" charset="2"/>
              </a:rPr>
              <a:t>😇</a:t>
            </a:r>
            <a:endParaRPr lang="en-US" sz="800" b="1">
              <a:solidFill>
                <a:schemeClr val="tx1">
                  <a:lumMod val="95000"/>
                </a:schemeClr>
              </a:solidFill>
              <a:latin typeface="Titillium Web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436672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kG5iHMTSC2mGhtG.mpRU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TqiGgEgSDmeNrAynLa6g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tcSemCLYbtmzg9oWd2S5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isclaimer-templa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ClientLogo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kG5iHMTSC2mGhtG.mpRUA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6584</TotalTime>
  <Words>3195</Words>
  <Application>Microsoft Macintosh PowerPoint</Application>
  <PresentationFormat>Widescreen</PresentationFormat>
  <Paragraphs>339</Paragraphs>
  <Slides>47</Slides>
  <Notes>39</Notes>
  <HiddenSlides>0</HiddenSlides>
  <MMClips>1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7" baseType="lpstr">
      <vt:lpstr>Arial</vt:lpstr>
      <vt:lpstr>Calibri</vt:lpstr>
      <vt:lpstr>Calibri Light</vt:lpstr>
      <vt:lpstr>Fira Code</vt:lpstr>
      <vt:lpstr>Georgia</vt:lpstr>
      <vt:lpstr>Segoe UI</vt:lpstr>
      <vt:lpstr>Titillium Web</vt:lpstr>
      <vt:lpstr>Titillium Web SemiBold</vt:lpstr>
      <vt:lpstr>Office Theme</vt:lpstr>
      <vt:lpstr>think-cell Slide</vt:lpstr>
      <vt:lpstr>Reproducible &amp; Deployable Data Science with Open-Source Python</vt:lpstr>
      <vt:lpstr>A little bit about me</vt:lpstr>
      <vt:lpstr>Agenda</vt:lpstr>
      <vt:lpstr>Set the scene</vt:lpstr>
      <vt:lpstr>The Scenario</vt:lpstr>
      <vt:lpstr>The Scenario</vt:lpstr>
      <vt:lpstr>Different perspectives</vt:lpstr>
      <vt:lpstr>The challenges of Jupyter notebook</vt:lpstr>
      <vt:lpstr>From Jupyter Notebook to a standard Python project</vt:lpstr>
      <vt:lpstr>What is Kedro?</vt:lpstr>
      <vt:lpstr>1. Data Management</vt:lpstr>
      <vt:lpstr>Challenges with Data Management in Jupyter Notebook</vt:lpstr>
      <vt:lpstr>Declarative Data Management in Kedro</vt:lpstr>
      <vt:lpstr>Declarative Data Management in Kedro</vt:lpstr>
      <vt:lpstr>Declarative Data Management in Kedro</vt:lpstr>
      <vt:lpstr>Parameters &amp; Configuration Management</vt:lpstr>
      <vt:lpstr>Tradeoffs </vt:lpstr>
      <vt:lpstr>2. Code</vt:lpstr>
      <vt:lpstr>Challenges with managing code in Jupyter Notebook</vt:lpstr>
      <vt:lpstr>Coding patterns in Kedro</vt:lpstr>
      <vt:lpstr>Coding Patterns in Kedro</vt:lpstr>
      <vt:lpstr>Coding Patterns in Kedro</vt:lpstr>
      <vt:lpstr>Coding Patterns in Kedro</vt:lpstr>
      <vt:lpstr>Coding Patterns in Kedro</vt:lpstr>
      <vt:lpstr>3. Development Experience</vt:lpstr>
      <vt:lpstr>Development experience in Jupyter Notebook</vt:lpstr>
      <vt:lpstr>Development experience in Kedro</vt:lpstr>
      <vt:lpstr>Development experience in Kedro</vt:lpstr>
      <vt:lpstr>Development experience in Kedro</vt:lpstr>
      <vt:lpstr>Development experience in Kedro</vt:lpstr>
      <vt:lpstr>Development experience in Kedro</vt:lpstr>
      <vt:lpstr>Development experience in Kedro</vt:lpstr>
      <vt:lpstr>Development experience in Kedro</vt:lpstr>
      <vt:lpstr>Integrate with MLOps tools</vt:lpstr>
      <vt:lpstr>PowerPoint Presentation</vt:lpstr>
      <vt:lpstr>Imagine the following MLOps needs in a pipeline lifecycle</vt:lpstr>
      <vt:lpstr>Taking advantage of Kedro’s extensibility</vt:lpstr>
      <vt:lpstr>Taking advantage of Kedro’s extensibility</vt:lpstr>
      <vt:lpstr>PowerPoint Presentation</vt:lpstr>
      <vt:lpstr>Live demo</vt:lpstr>
      <vt:lpstr>Deployment Strategies</vt:lpstr>
      <vt:lpstr>Different strategies</vt:lpstr>
      <vt:lpstr>Example</vt:lpstr>
      <vt:lpstr>Why developing with Kedro and orchestrating with Airflow?</vt:lpstr>
      <vt:lpstr>Beyond a single project</vt:lpstr>
      <vt:lpstr>Beyond a single project</vt:lpstr>
      <vt:lpstr>Thank you 🙇🏻‍♂️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Introducing Kedro</dc:title>
  <dc:creator>Lim Hoang</dc:creator>
  <cp:lastModifiedBy>Lim Hoang</cp:lastModifiedBy>
  <cp:revision>110</cp:revision>
  <dcterms:created xsi:type="dcterms:W3CDTF">2021-07-25T16:55:39Z</dcterms:created>
  <dcterms:modified xsi:type="dcterms:W3CDTF">2021-07-30T10:14:21Z</dcterms:modified>
</cp:coreProperties>
</file>