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56" r:id="rId2"/>
    <p:sldId id="257" r:id="rId3"/>
    <p:sldId id="272" r:id="rId4"/>
    <p:sldId id="273" r:id="rId5"/>
    <p:sldId id="259" r:id="rId6"/>
    <p:sldId id="269" r:id="rId7"/>
    <p:sldId id="260" r:id="rId8"/>
    <p:sldId id="261" r:id="rId9"/>
    <p:sldId id="270" r:id="rId10"/>
    <p:sldId id="263" r:id="rId11"/>
    <p:sldId id="264" r:id="rId12"/>
    <p:sldId id="267" r:id="rId13"/>
    <p:sldId id="271" r:id="rId14"/>
    <p:sldId id="274" r:id="rId15"/>
    <p:sldId id="266" r:id="rId16"/>
    <p:sldId id="265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Nabanita Roy" initials="NR" lastIdx="1" clrIdx="0">
    <p:extLst>
      <p:ext uri="{19B8F6BF-5375-455C-9EA6-DF929625EA0E}">
        <p15:presenceInfo xmlns:p15="http://schemas.microsoft.com/office/powerpoint/2012/main" userId="339ff6e54805a6fc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59C27"/>
    <a:srgbClr val="FACE93"/>
    <a:srgbClr val="FCFBF2"/>
    <a:srgbClr val="653B21"/>
    <a:srgbClr val="38220A"/>
    <a:srgbClr val="F9F2EB"/>
    <a:srgbClr val="E6E6E6"/>
    <a:srgbClr val="FDE9D7"/>
    <a:srgbClr val="FCD9B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8893C09-9EF9-43E8-996B-18336DA4268A}" v="175" dt="2021-05-17T23:25:19.808"/>
    <p1510:client id="{E6AAD7CF-FBF6-48FB-B68A-8823E2EB3C79}" v="2" dt="2021-05-18T09:54:10.62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025" autoAdjust="0"/>
    <p:restoredTop sz="95845" autoAdjust="0"/>
  </p:normalViewPr>
  <p:slideViewPr>
    <p:cSldViewPr snapToGrid="0">
      <p:cViewPr>
        <p:scale>
          <a:sx n="92" d="100"/>
          <a:sy n="92" d="100"/>
        </p:scale>
        <p:origin x="72" y="5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microsoft.com/office/2016/11/relationships/changesInfo" Target="changesInfos/changesInfo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Nabanita Roy" userId="339ff6e54805a6fc" providerId="LiveId" clId="{E6AAD7CF-FBF6-48FB-B68A-8823E2EB3C79}"/>
    <pc:docChg chg="modSld">
      <pc:chgData name="Nabanita Roy" userId="339ff6e54805a6fc" providerId="LiveId" clId="{E6AAD7CF-FBF6-48FB-B68A-8823E2EB3C79}" dt="2021-05-18T10:53:25.412" v="50" actId="1076"/>
      <pc:docMkLst>
        <pc:docMk/>
      </pc:docMkLst>
      <pc:sldChg chg="modSp mod">
        <pc:chgData name="Nabanita Roy" userId="339ff6e54805a6fc" providerId="LiveId" clId="{E6AAD7CF-FBF6-48FB-B68A-8823E2EB3C79}" dt="2021-05-18T10:53:25.412" v="50" actId="1076"/>
        <pc:sldMkLst>
          <pc:docMk/>
          <pc:sldMk cId="1702868236" sldId="256"/>
        </pc:sldMkLst>
        <pc:picChg chg="mod">
          <ac:chgData name="Nabanita Roy" userId="339ff6e54805a6fc" providerId="LiveId" clId="{E6AAD7CF-FBF6-48FB-B68A-8823E2EB3C79}" dt="2021-05-18T10:53:25.412" v="50" actId="1076"/>
          <ac:picMkLst>
            <pc:docMk/>
            <pc:sldMk cId="1702868236" sldId="256"/>
            <ac:picMk id="7" creationId="{65623D94-B38E-40AD-B33F-D030665D905B}"/>
          </ac:picMkLst>
        </pc:picChg>
      </pc:sldChg>
      <pc:sldChg chg="addSp delSp modSp mod">
        <pc:chgData name="Nabanita Roy" userId="339ff6e54805a6fc" providerId="LiveId" clId="{E6AAD7CF-FBF6-48FB-B68A-8823E2EB3C79}" dt="2021-05-18T09:54:48.231" v="27" actId="1076"/>
        <pc:sldMkLst>
          <pc:docMk/>
          <pc:sldMk cId="396733942" sldId="265"/>
        </pc:sldMkLst>
        <pc:spChg chg="mod">
          <ac:chgData name="Nabanita Roy" userId="339ff6e54805a6fc" providerId="LiveId" clId="{E6AAD7CF-FBF6-48FB-B68A-8823E2EB3C79}" dt="2021-05-18T09:54:48.231" v="27" actId="1076"/>
          <ac:spMkLst>
            <pc:docMk/>
            <pc:sldMk cId="396733942" sldId="265"/>
            <ac:spMk id="5" creationId="{BB9322FF-D89E-4A0A-B11B-9636777B53C0}"/>
          </ac:spMkLst>
        </pc:spChg>
        <pc:spChg chg="add mod">
          <ac:chgData name="Nabanita Roy" userId="339ff6e54805a6fc" providerId="LiveId" clId="{E6AAD7CF-FBF6-48FB-B68A-8823E2EB3C79}" dt="2021-05-18T09:54:01.989" v="13" actId="1076"/>
          <ac:spMkLst>
            <pc:docMk/>
            <pc:sldMk cId="396733942" sldId="265"/>
            <ac:spMk id="6" creationId="{89E99881-F824-4859-A614-FF4BB5EB7C43}"/>
          </ac:spMkLst>
        </pc:spChg>
        <pc:spChg chg="del mod">
          <ac:chgData name="Nabanita Roy" userId="339ff6e54805a6fc" providerId="LiveId" clId="{E6AAD7CF-FBF6-48FB-B68A-8823E2EB3C79}" dt="2021-05-18T09:54:30.306" v="19"/>
          <ac:spMkLst>
            <pc:docMk/>
            <pc:sldMk cId="396733942" sldId="265"/>
            <ac:spMk id="7" creationId="{F6BE042D-C506-4AF5-937E-4F4C8383DAC4}"/>
          </ac:spMkLst>
        </pc:spChg>
        <pc:cxnChg chg="add mod">
          <ac:chgData name="Nabanita Roy" userId="339ff6e54805a6fc" providerId="LiveId" clId="{E6AAD7CF-FBF6-48FB-B68A-8823E2EB3C79}" dt="2021-05-18T09:54:18.386" v="15" actId="1076"/>
          <ac:cxnSpMkLst>
            <pc:docMk/>
            <pc:sldMk cId="396733942" sldId="265"/>
            <ac:cxnSpMk id="8" creationId="{489A1AE6-77FB-4456-A3E0-45AA1B45E863}"/>
          </ac:cxnSpMkLst>
        </pc:cxnChg>
      </pc:sldChg>
      <pc:sldChg chg="modSp mod">
        <pc:chgData name="Nabanita Roy" userId="339ff6e54805a6fc" providerId="LiveId" clId="{E6AAD7CF-FBF6-48FB-B68A-8823E2EB3C79}" dt="2021-05-18T09:55:16.709" v="35" actId="1076"/>
        <pc:sldMkLst>
          <pc:docMk/>
          <pc:sldMk cId="1770969878" sldId="266"/>
        </pc:sldMkLst>
        <pc:spChg chg="mod ord">
          <ac:chgData name="Nabanita Roy" userId="339ff6e54805a6fc" providerId="LiveId" clId="{E6AAD7CF-FBF6-48FB-B68A-8823E2EB3C79}" dt="2021-05-18T09:55:14.030" v="34" actId="167"/>
          <ac:spMkLst>
            <pc:docMk/>
            <pc:sldMk cId="1770969878" sldId="266"/>
            <ac:spMk id="5" creationId="{E1CFA7E6-4C7D-45A7-A5EC-D357BC15E028}"/>
          </ac:spMkLst>
        </pc:spChg>
        <pc:cxnChg chg="mod">
          <ac:chgData name="Nabanita Roy" userId="339ff6e54805a6fc" providerId="LiveId" clId="{E6AAD7CF-FBF6-48FB-B68A-8823E2EB3C79}" dt="2021-05-18T09:55:16.709" v="35" actId="1076"/>
          <ac:cxnSpMkLst>
            <pc:docMk/>
            <pc:sldMk cId="1770969878" sldId="266"/>
            <ac:cxnSpMk id="4" creationId="{15AC1397-4495-4948-AB5F-54B73938D632}"/>
          </ac:cxnSpMkLst>
        </pc:cxnChg>
      </pc:sldChg>
      <pc:sldChg chg="modSp mod">
        <pc:chgData name="Nabanita Roy" userId="339ff6e54805a6fc" providerId="LiveId" clId="{E6AAD7CF-FBF6-48FB-B68A-8823E2EB3C79}" dt="2021-05-18T09:53:37.409" v="0" actId="1076"/>
        <pc:sldMkLst>
          <pc:docMk/>
          <pc:sldMk cId="2219429687" sldId="268"/>
        </pc:sldMkLst>
        <pc:spChg chg="mod">
          <ac:chgData name="Nabanita Roy" userId="339ff6e54805a6fc" providerId="LiveId" clId="{E6AAD7CF-FBF6-48FB-B68A-8823E2EB3C79}" dt="2021-05-18T09:53:37.409" v="0" actId="1076"/>
          <ac:spMkLst>
            <pc:docMk/>
            <pc:sldMk cId="2219429687" sldId="268"/>
            <ac:spMk id="3" creationId="{B25C6A2E-6316-448C-A0EC-16AE3DF05184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32DCF0-C351-4D66-9562-3972F92CC463}" type="datetimeFigureOut">
              <a:rPr lang="en-GB" smtClean="0"/>
              <a:t>27/07/2021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9D33C7A-3C20-488B-BF93-A0871BFFF6B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810275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Check the arrows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9D33C7A-3C20-488B-BF93-A0871BFFF6BF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8752168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9D33C7A-3C20-488B-BF93-A0871BFFF6BF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668760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Entity - attribute name – attribute value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9D33C7A-3C20-488B-BF93-A0871BFFF6BF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1305055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9D33C7A-3C20-488B-BF93-A0871BFFF6BF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675309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2877F0-6EEA-4668-8581-EC6F00F6787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5288719-1A36-4ADF-B69E-815C8A7CFC0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CB5C8AA-0F3A-4850-A1D9-354C6CFDF1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1B0464-8779-4BFF-88B2-1AEED37D54E3}" type="datetimeFigureOut">
              <a:rPr lang="en-GB" smtClean="0"/>
              <a:t>27/07/2021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DCCF611-61D1-4E0E-8DC3-A2920F2503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DCB2195-43E7-443B-9BD5-C60C9737C9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F87D71-8616-4262-B8D4-06B031291F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091091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E556C5-EE73-4DF6-B672-AE0D64A27A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AB97379-BA0F-4895-86CD-FD075256F2B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B3D26A7-1598-45FB-90A5-B19FC8D04D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1B0464-8779-4BFF-88B2-1AEED37D54E3}" type="datetimeFigureOut">
              <a:rPr lang="en-GB" smtClean="0"/>
              <a:t>27/07/2021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1DA1A67-8E1E-43A3-892C-42DBEF6B26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8AAFD7D-F3E3-4B60-8C78-31E3EDE1EF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F87D71-8616-4262-B8D4-06B031291F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96271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484D4D5-4B86-4688-91B9-7F9078D753D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4AA3ED6-9629-403B-B300-BAB3895080F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52CD064-6474-401D-A2D6-69F4017A27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1B0464-8779-4BFF-88B2-1AEED37D54E3}" type="datetimeFigureOut">
              <a:rPr lang="en-GB" smtClean="0"/>
              <a:t>27/07/2021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1849FD0-3724-4B44-8728-D97B6475F8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E59AEEE-D846-4B5C-9079-58424E16EE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F87D71-8616-4262-B8D4-06B031291F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236394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52CF8B-2D3F-4F3F-B362-E66012FDA5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BC6D7B5-5766-43D2-8B86-2EE9CBE370E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90F6D52-7B17-49A8-A499-E760307B5D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1B0464-8779-4BFF-88B2-1AEED37D54E3}" type="datetimeFigureOut">
              <a:rPr lang="en-GB" smtClean="0"/>
              <a:t>27/07/2021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5FDBDB-4C80-427B-8BE1-519DBDF15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D9B4406-1EDE-49AE-956C-0E5D220F01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F87D71-8616-4262-B8D4-06B031291F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754597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B2D57D-4B08-4EB8-8E90-F65D4E92E2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46ABB3D-977F-455F-90A5-67D8CFB8FBB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D51A919-EA7B-4464-B0C8-1C0B80A640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1B0464-8779-4BFF-88B2-1AEED37D54E3}" type="datetimeFigureOut">
              <a:rPr lang="en-GB" smtClean="0"/>
              <a:t>27/07/2021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D6C331B-A146-48FD-B05D-75AE30101E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5850D7-91BE-42D7-A5CB-7486907DFC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F87D71-8616-4262-B8D4-06B031291F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033006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138D81-4E99-4878-A39C-409E413D83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7CC9992-54D4-41E4-A3C7-4BCA0B5C4E2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086CEB8-E587-47D6-8043-F57E754B2DA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A51ED9-28D6-4EC0-A2A1-1F86F3D4D4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1B0464-8779-4BFF-88B2-1AEED37D54E3}" type="datetimeFigureOut">
              <a:rPr lang="en-GB" smtClean="0"/>
              <a:t>27/07/2021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83CFF97-46DF-470F-A6AC-FBC43DD130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9C6EA08-F037-4FDD-86F4-ACE3696953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F87D71-8616-4262-B8D4-06B031291F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398050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60D973-C1D2-4C30-A3EC-D33D8C496D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07659B7-2324-4CD4-848C-A760E99D438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BC751D0-975E-467A-8C5B-49F295DC715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B93270B-773A-4E60-8AFA-597E483DB39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17B1F05-F20C-45D0-8A08-D6B96431D43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BFBC7F4-E283-4B57-8052-8F1A5EBE11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1B0464-8779-4BFF-88B2-1AEED37D54E3}" type="datetimeFigureOut">
              <a:rPr lang="en-GB" smtClean="0"/>
              <a:t>27/07/2021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CEBF611-4D75-4B8D-BA5E-93737E3095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95F7081-8207-4F12-8A4D-FD3ED86CFA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F87D71-8616-4262-B8D4-06B031291F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66810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241084-517C-4DFB-96EF-77608F055F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531B181-3C5B-457E-8D36-41BE5A5304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1B0464-8779-4BFF-88B2-1AEED37D54E3}" type="datetimeFigureOut">
              <a:rPr lang="en-GB" smtClean="0"/>
              <a:t>27/07/2021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D73B11A-8A7E-431C-859C-7AD11166E1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04980A0-3BDC-41BD-8F33-217CE4BC69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F87D71-8616-4262-B8D4-06B031291F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498448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E5C3FD2-9087-4653-B8F3-6CDC30056D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1B0464-8779-4BFF-88B2-1AEED37D54E3}" type="datetimeFigureOut">
              <a:rPr lang="en-GB" smtClean="0"/>
              <a:t>27/07/2021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D5AE042-CCFE-4C94-A496-DD568D2CC6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0258926-59C4-4F03-85CA-F924FCFFBB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F87D71-8616-4262-B8D4-06B031291F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82702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7A27DD-7C21-472B-B18B-7C91D6816B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79FD84A-C12D-40F0-B428-EF4862B88D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02E8CDD-F117-43AA-9891-96FD92AB7BA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8ACB7D5-8A9A-4041-B3A0-24184FF3F0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1B0464-8779-4BFF-88B2-1AEED37D54E3}" type="datetimeFigureOut">
              <a:rPr lang="en-GB" smtClean="0"/>
              <a:t>27/07/2021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B5070B9-694B-452F-B106-0635660F1C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E6330B6-F499-4D98-85BE-DA851CC805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F87D71-8616-4262-B8D4-06B031291F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462342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2C9F66-7A95-4779-BBBA-CAC5F9F75A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F0C36F2-2EF8-47CE-8D89-42569FBD5B5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C03851F-7770-4AA3-91D6-705BF138CBF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2211670-1AFF-4766-B5E8-3447A337A1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1B0464-8779-4BFF-88B2-1AEED37D54E3}" type="datetimeFigureOut">
              <a:rPr lang="en-GB" smtClean="0"/>
              <a:t>27/07/2021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A837B3F-5375-435A-8FE1-2DFF0B69F3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26989C-E049-4E6E-9348-82FF6DAE4E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F87D71-8616-4262-B8D4-06B031291F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829901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CFB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2EAADF2-CD82-4F58-8EDF-2003456F1C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D4035D-F380-40F8-BE87-C32BFBB70A5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E02243-9F5A-4C06-B335-C04846EF9D2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1B0464-8779-4BFF-88B2-1AEED37D54E3}" type="datetimeFigureOut">
              <a:rPr lang="en-GB" smtClean="0"/>
              <a:t>27/07/2021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44B0BBD-7247-4FC2-B688-AFA51B1189E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BE6DE7-9969-458C-8C36-150F7AF19BC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F87D71-8616-4262-B8D4-06B031291F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579707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github.com/royn5618/Talks_Resources/blob/main/EuroPython2021/Scraping_Wikipedia_using_Wikipedia(Python_Lib)_and_BeautifulSoup.ipynb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github.com/royn5618/Talks_Resources/blob/main/EuroPython2021/Building_Word2Vec_Model_on_Wikipedia_Texts_on_Programming_Languages.ipynb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risis.eu/wp-content/uploads/2017/03/linked-data-sparql.pdf" TargetMode="External"/><Relationship Id="rId2" Type="http://schemas.openxmlformats.org/officeDocument/2006/relationships/hyperlink" Target="https://www.slideshare.net/prototypo/introduction-to-linked-data-rdf-vocabularies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png"/><Relationship Id="rId5" Type="http://schemas.openxmlformats.org/officeDocument/2006/relationships/hyperlink" Target="https://www.wikidata.org/wiki/Wikidata:Main_Page" TargetMode="External"/><Relationship Id="rId4" Type="http://schemas.openxmlformats.org/officeDocument/2006/relationships/hyperlink" Target="https://medium.com/wallscope/constructing-sparql-queries-ca63b8b9ac02#:~:text=What%20is%20SPARQL%3F%20SPARQL%20%28SPARQL%20Protocol%20and%20RDF,the%20relationships%20to%20quickly%20navigate%20any%20linked%20data.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github.com/royn5618/Talks_Resources/blob/main/EuroPython2021/Scraping_Wikipedia_using_Wikipedia(Python_Lib)_and_BeautifulSoup.ipynb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sv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yladies.com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A0CDB673-2634-492C-97C8-58E12C613AD5}"/>
              </a:ext>
            </a:extLst>
          </p:cNvPr>
          <p:cNvSpPr/>
          <p:nvPr/>
        </p:nvSpPr>
        <p:spPr>
          <a:xfrm>
            <a:off x="5791198" y="180108"/>
            <a:ext cx="6248400" cy="6497782"/>
          </a:xfrm>
          <a:prstGeom prst="rect">
            <a:avLst/>
          </a:prstGeom>
          <a:solidFill>
            <a:srgbClr val="FACE9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" name="Picture 2" descr="A picture containing graphical user interface&#10;&#10;Description automatically generated">
            <a:extLst>
              <a:ext uri="{FF2B5EF4-FFF2-40B4-BE49-F238E27FC236}">
                <a16:creationId xmlns:a16="http://schemas.microsoft.com/office/drawing/2014/main" id="{CE8ADCC3-86E0-434C-B880-225D9124FBC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8438" y="951248"/>
            <a:ext cx="4907574" cy="4955504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2A06D8E4-F294-4016-B0ED-1D3C24BCF8A2}"/>
              </a:ext>
            </a:extLst>
          </p:cNvPr>
          <p:cNvSpPr txBox="1"/>
          <p:nvPr/>
        </p:nvSpPr>
        <p:spPr>
          <a:xfrm>
            <a:off x="6096000" y="763083"/>
            <a:ext cx="62484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5400" b="1" dirty="0">
                <a:latin typeface="Century Gothic" panose="020B0502020202020204" pitchFamily="34" charset="0"/>
              </a:rPr>
              <a:t>LEVERAGING LINKED DATA USING PYTHON AND SPARQL</a:t>
            </a:r>
            <a:endParaRPr lang="en-GB" sz="3600" b="1" dirty="0">
              <a:latin typeface="Century Gothic" panose="020B0502020202020204" pitchFamily="34" charset="0"/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059FF793-7944-42C4-95FD-45CA988EA1AE}"/>
              </a:ext>
            </a:extLst>
          </p:cNvPr>
          <p:cNvCxnSpPr>
            <a:cxnSpLocks/>
          </p:cNvCxnSpPr>
          <p:nvPr/>
        </p:nvCxnSpPr>
        <p:spPr>
          <a:xfrm>
            <a:off x="6026727" y="4369922"/>
            <a:ext cx="5832764" cy="0"/>
          </a:xfrm>
          <a:prstGeom prst="line">
            <a:avLst/>
          </a:prstGeom>
          <a:ln>
            <a:solidFill>
              <a:srgbClr val="F59C27"/>
            </a:solidFill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BD6118EF-B8F8-497E-987A-5BEF7F9DF5C7}"/>
              </a:ext>
            </a:extLst>
          </p:cNvPr>
          <p:cNvSpPr txBox="1"/>
          <p:nvPr/>
        </p:nvSpPr>
        <p:spPr>
          <a:xfrm>
            <a:off x="6096000" y="4750962"/>
            <a:ext cx="2514598" cy="101681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GB" sz="2400" dirty="0">
                <a:latin typeface="Century Gothic" panose="020B0502020202020204" pitchFamily="34" charset="0"/>
              </a:rPr>
              <a:t>Nabanita Roy</a:t>
            </a:r>
          </a:p>
          <a:p>
            <a:pPr>
              <a:lnSpc>
                <a:spcPct val="150000"/>
              </a:lnSpc>
            </a:pPr>
            <a:r>
              <a:rPr lang="en-GB" sz="1800" i="1" dirty="0">
                <a:latin typeface="Century Gothic" panose="020B0502020202020204" pitchFamily="34" charset="0"/>
              </a:rPr>
              <a:t>EuroPython2021</a:t>
            </a:r>
            <a:endParaRPr lang="en-GB" i="1" dirty="0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67C0CFDD-4A04-4C53-AA34-A871C57EF7F6}"/>
              </a:ext>
            </a:extLst>
          </p:cNvPr>
          <p:cNvCxnSpPr>
            <a:cxnSpLocks/>
          </p:cNvCxnSpPr>
          <p:nvPr/>
        </p:nvCxnSpPr>
        <p:spPr>
          <a:xfrm>
            <a:off x="6026727" y="4446122"/>
            <a:ext cx="5832764" cy="0"/>
          </a:xfrm>
          <a:prstGeom prst="line">
            <a:avLst/>
          </a:prstGeom>
          <a:ln>
            <a:solidFill>
              <a:srgbClr val="F59C27"/>
            </a:solidFill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0286823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5BBEA345-04FF-4D11-ADCF-C8D862EC36E6}"/>
              </a:ext>
            </a:extLst>
          </p:cNvPr>
          <p:cNvSpPr txBox="1"/>
          <p:nvPr/>
        </p:nvSpPr>
        <p:spPr>
          <a:xfrm>
            <a:off x="4967369" y="973535"/>
            <a:ext cx="766557" cy="507831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5400" b="1" dirty="0">
                <a:latin typeface="Century Gothic" panose="020B0502020202020204" pitchFamily="34" charset="0"/>
              </a:rPr>
              <a:t>S</a:t>
            </a:r>
          </a:p>
          <a:p>
            <a:pPr algn="ctr"/>
            <a:r>
              <a:rPr lang="en-GB" sz="5400" b="1" dirty="0">
                <a:latin typeface="Century Gothic" panose="020B0502020202020204" pitchFamily="34" charset="0"/>
              </a:rPr>
              <a:t>P</a:t>
            </a:r>
          </a:p>
          <a:p>
            <a:pPr algn="ctr"/>
            <a:r>
              <a:rPr lang="en-GB" sz="5400" b="1" dirty="0">
                <a:latin typeface="Century Gothic" panose="020B0502020202020204" pitchFamily="34" charset="0"/>
              </a:rPr>
              <a:t>A</a:t>
            </a:r>
          </a:p>
          <a:p>
            <a:pPr algn="ctr"/>
            <a:r>
              <a:rPr lang="en-GB" sz="5400" b="1" dirty="0">
                <a:latin typeface="Century Gothic" panose="020B0502020202020204" pitchFamily="34" charset="0"/>
              </a:rPr>
              <a:t>R</a:t>
            </a:r>
          </a:p>
          <a:p>
            <a:pPr algn="ctr"/>
            <a:r>
              <a:rPr lang="en-GB" sz="5400" b="1" dirty="0">
                <a:latin typeface="Century Gothic" panose="020B0502020202020204" pitchFamily="34" charset="0"/>
              </a:rPr>
              <a:t>Q</a:t>
            </a:r>
          </a:p>
          <a:p>
            <a:pPr algn="ctr"/>
            <a:r>
              <a:rPr lang="en-GB" sz="5400" b="1" dirty="0">
                <a:latin typeface="Century Gothic" panose="020B0502020202020204" pitchFamily="34" charset="0"/>
              </a:rPr>
              <a:t>L</a:t>
            </a:r>
            <a:endParaRPr lang="en-GB" sz="3600" b="1" dirty="0">
              <a:latin typeface="Century Gothic" panose="020B050202020202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DF61AA7-D080-4E4E-B69E-36A89C0014CA}"/>
              </a:ext>
            </a:extLst>
          </p:cNvPr>
          <p:cNvSpPr txBox="1"/>
          <p:nvPr/>
        </p:nvSpPr>
        <p:spPr>
          <a:xfrm>
            <a:off x="5550222" y="1413862"/>
            <a:ext cx="1242648" cy="480131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latin typeface="Century Gothic" panose="020B0502020202020204" pitchFamily="34" charset="0"/>
              </a:rPr>
              <a:t>PARQL</a:t>
            </a:r>
          </a:p>
          <a:p>
            <a:endParaRPr lang="en-GB" dirty="0">
              <a:latin typeface="Century Gothic" panose="020B0502020202020204" pitchFamily="34" charset="0"/>
            </a:endParaRPr>
          </a:p>
          <a:p>
            <a:endParaRPr lang="en-GB" dirty="0">
              <a:latin typeface="Century Gothic" panose="020B0502020202020204" pitchFamily="34" charset="0"/>
            </a:endParaRPr>
          </a:p>
          <a:p>
            <a:r>
              <a:rPr lang="en-GB" dirty="0">
                <a:latin typeface="Century Gothic" panose="020B0502020202020204" pitchFamily="34" charset="0"/>
              </a:rPr>
              <a:t>rotocol</a:t>
            </a:r>
          </a:p>
          <a:p>
            <a:endParaRPr lang="en-GB" dirty="0">
              <a:latin typeface="Century Gothic" panose="020B0502020202020204" pitchFamily="34" charset="0"/>
            </a:endParaRPr>
          </a:p>
          <a:p>
            <a:endParaRPr lang="en-GB" dirty="0">
              <a:latin typeface="Century Gothic" panose="020B0502020202020204" pitchFamily="34" charset="0"/>
            </a:endParaRPr>
          </a:p>
          <a:p>
            <a:r>
              <a:rPr lang="en-GB" dirty="0">
                <a:latin typeface="Century Gothic" panose="020B0502020202020204" pitchFamily="34" charset="0"/>
              </a:rPr>
              <a:t>nd</a:t>
            </a:r>
          </a:p>
          <a:p>
            <a:endParaRPr lang="en-GB" dirty="0">
              <a:latin typeface="Century Gothic" panose="020B0502020202020204" pitchFamily="34" charset="0"/>
            </a:endParaRPr>
          </a:p>
          <a:p>
            <a:endParaRPr lang="en-GB" dirty="0">
              <a:latin typeface="Century Gothic" panose="020B0502020202020204" pitchFamily="34" charset="0"/>
            </a:endParaRPr>
          </a:p>
          <a:p>
            <a:r>
              <a:rPr lang="en-GB" dirty="0">
                <a:latin typeface="Century Gothic" panose="020B0502020202020204" pitchFamily="34" charset="0"/>
              </a:rPr>
              <a:t>DF</a:t>
            </a:r>
          </a:p>
          <a:p>
            <a:endParaRPr lang="en-GB" dirty="0">
              <a:latin typeface="Century Gothic" panose="020B0502020202020204" pitchFamily="34" charset="0"/>
            </a:endParaRPr>
          </a:p>
          <a:p>
            <a:endParaRPr lang="en-GB" dirty="0">
              <a:latin typeface="Century Gothic" panose="020B0502020202020204" pitchFamily="34" charset="0"/>
            </a:endParaRPr>
          </a:p>
          <a:p>
            <a:r>
              <a:rPr lang="en-GB" dirty="0">
                <a:latin typeface="Century Gothic" panose="020B0502020202020204" pitchFamily="34" charset="0"/>
              </a:rPr>
              <a:t>uery</a:t>
            </a:r>
          </a:p>
          <a:p>
            <a:endParaRPr lang="en-GB" dirty="0">
              <a:latin typeface="Century Gothic" panose="020B0502020202020204" pitchFamily="34" charset="0"/>
            </a:endParaRPr>
          </a:p>
          <a:p>
            <a:endParaRPr lang="en-GB" dirty="0">
              <a:latin typeface="Century Gothic" panose="020B0502020202020204" pitchFamily="34" charset="0"/>
            </a:endParaRPr>
          </a:p>
          <a:p>
            <a:r>
              <a:rPr lang="en-GB" dirty="0">
                <a:latin typeface="Century Gothic" panose="020B0502020202020204" pitchFamily="34" charset="0"/>
              </a:rPr>
              <a:t>anguage</a:t>
            </a:r>
          </a:p>
          <a:p>
            <a:endParaRPr lang="en-GB" dirty="0">
              <a:latin typeface="Century Gothic" panose="020B0502020202020204" pitchFamily="34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251960AE-FD38-4342-837B-36990979FAD2}"/>
              </a:ext>
            </a:extLst>
          </p:cNvPr>
          <p:cNvSpPr/>
          <p:nvPr/>
        </p:nvSpPr>
        <p:spPr>
          <a:xfrm>
            <a:off x="4885267" y="973535"/>
            <a:ext cx="1735666" cy="821398"/>
          </a:xfrm>
          <a:prstGeom prst="rect">
            <a:avLst/>
          </a:prstGeom>
          <a:noFill/>
          <a:ln w="28575">
            <a:solidFill>
              <a:srgbClr val="38220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E1AACB58-2EF7-4701-8B94-7811211A1A1D}"/>
              </a:ext>
            </a:extLst>
          </p:cNvPr>
          <p:cNvSpPr/>
          <p:nvPr/>
        </p:nvSpPr>
        <p:spPr>
          <a:xfrm>
            <a:off x="4885267" y="3512691"/>
            <a:ext cx="1735666" cy="821398"/>
          </a:xfrm>
          <a:prstGeom prst="rect">
            <a:avLst/>
          </a:prstGeom>
          <a:noFill/>
          <a:ln w="28575">
            <a:solidFill>
              <a:srgbClr val="38220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427BC7A6-B7A2-42F2-B4C5-833D991777C3}"/>
              </a:ext>
            </a:extLst>
          </p:cNvPr>
          <p:cNvCxnSpPr>
            <a:cxnSpLocks/>
          </p:cNvCxnSpPr>
          <p:nvPr/>
        </p:nvCxnSpPr>
        <p:spPr>
          <a:xfrm>
            <a:off x="6637867" y="1384234"/>
            <a:ext cx="4775200" cy="0"/>
          </a:xfrm>
          <a:prstGeom prst="line">
            <a:avLst/>
          </a:prstGeom>
          <a:ln/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7BF9713F-2746-47A1-B090-659E84C47924}"/>
              </a:ext>
            </a:extLst>
          </p:cNvPr>
          <p:cNvCxnSpPr>
            <a:cxnSpLocks/>
          </p:cNvCxnSpPr>
          <p:nvPr/>
        </p:nvCxnSpPr>
        <p:spPr>
          <a:xfrm>
            <a:off x="626533" y="3923390"/>
            <a:ext cx="4250267" cy="0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A4410A86-4995-4136-AC3A-8BA8C75987ED}"/>
              </a:ext>
            </a:extLst>
          </p:cNvPr>
          <p:cNvSpPr txBox="1"/>
          <p:nvPr/>
        </p:nvSpPr>
        <p:spPr>
          <a:xfrm>
            <a:off x="738065" y="3000060"/>
            <a:ext cx="149912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latin typeface="Century Gothic" panose="020B0502020202020204" pitchFamily="34" charset="0"/>
              </a:rPr>
              <a:t>Resource </a:t>
            </a:r>
          </a:p>
          <a:p>
            <a:r>
              <a:rPr lang="en-GB" b="1" dirty="0">
                <a:latin typeface="Century Gothic" panose="020B0502020202020204" pitchFamily="34" charset="0"/>
              </a:rPr>
              <a:t>Description </a:t>
            </a:r>
          </a:p>
          <a:p>
            <a:r>
              <a:rPr lang="en-GB" b="1" dirty="0">
                <a:latin typeface="Century Gothic" panose="020B0502020202020204" pitchFamily="34" charset="0"/>
              </a:rPr>
              <a:t>Framework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EC9AF1C-3791-4B2C-AB40-3F88A3208B7C}"/>
              </a:ext>
            </a:extLst>
          </p:cNvPr>
          <p:cNvSpPr txBox="1"/>
          <p:nvPr/>
        </p:nvSpPr>
        <p:spPr>
          <a:xfrm>
            <a:off x="738064" y="4063999"/>
            <a:ext cx="3975266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0" i="0" dirty="0">
                <a:solidFill>
                  <a:srgbClr val="252525"/>
                </a:solidFill>
                <a:effectLst/>
                <a:latin typeface="Century Gothic" panose="020B0502020202020204" pitchFamily="34" charset="0"/>
              </a:rPr>
              <a:t>standard model for data interchange on the Web</a:t>
            </a:r>
          </a:p>
          <a:p>
            <a:endParaRPr lang="en-GB" sz="1400" dirty="0">
              <a:solidFill>
                <a:srgbClr val="252525"/>
              </a:solidFill>
              <a:latin typeface="Century Gothic" panose="020B0502020202020204" pitchFamily="34" charset="0"/>
            </a:endParaRPr>
          </a:p>
          <a:p>
            <a:r>
              <a:rPr lang="en-GB" sz="1400" dirty="0">
                <a:solidFill>
                  <a:srgbClr val="252525"/>
                </a:solidFill>
                <a:latin typeface="Century Gothic" panose="020B0502020202020204" pitchFamily="34" charset="0"/>
              </a:rPr>
              <a:t>Data Representation Format : Triple</a:t>
            </a:r>
          </a:p>
          <a:p>
            <a:endParaRPr lang="en-GB" sz="1400" dirty="0">
              <a:solidFill>
                <a:srgbClr val="252525"/>
              </a:solidFill>
              <a:latin typeface="Century Gothic" panose="020B0502020202020204" pitchFamily="34" charset="0"/>
            </a:endParaRPr>
          </a:p>
          <a:p>
            <a:r>
              <a:rPr lang="en-GB" sz="1400" dirty="0">
                <a:solidFill>
                  <a:srgbClr val="252525"/>
                </a:solidFill>
                <a:latin typeface="Century Gothic" panose="020B0502020202020204" pitchFamily="34" charset="0"/>
              </a:rPr>
              <a:t>subject   predicate   object</a:t>
            </a:r>
          </a:p>
          <a:p>
            <a:r>
              <a:rPr lang="en-GB" sz="1200" dirty="0">
                <a:solidFill>
                  <a:srgbClr val="252525"/>
                </a:solidFill>
                <a:latin typeface="Century Gothic" panose="020B0502020202020204" pitchFamily="34" charset="0"/>
              </a:rPr>
              <a:t>python      type                programming language</a:t>
            </a:r>
          </a:p>
          <a:p>
            <a:endParaRPr lang="en-GB" sz="1400" dirty="0">
              <a:latin typeface="Century Gothic" panose="020B0502020202020204" pitchFamily="34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1E8AD1F-557C-48B8-8E8D-0AB266698097}"/>
              </a:ext>
            </a:extLst>
          </p:cNvPr>
          <p:cNvSpPr txBox="1"/>
          <p:nvPr/>
        </p:nvSpPr>
        <p:spPr>
          <a:xfrm>
            <a:off x="7621463" y="711925"/>
            <a:ext cx="387627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0" i="0" dirty="0">
                <a:solidFill>
                  <a:srgbClr val="252525"/>
                </a:solidFill>
                <a:effectLst/>
                <a:latin typeface="Century Gothic" panose="020B0502020202020204" pitchFamily="34" charset="0"/>
              </a:rPr>
              <a:t>Semantic query language to retrieve and manipulate data </a:t>
            </a:r>
            <a:r>
              <a:rPr lang="en-GB" sz="1400" dirty="0">
                <a:solidFill>
                  <a:srgbClr val="252525"/>
                </a:solidFill>
                <a:latin typeface="Century Gothic" panose="020B0502020202020204" pitchFamily="34" charset="0"/>
              </a:rPr>
              <a:t>stored in RDF format.</a:t>
            </a:r>
            <a:endParaRPr lang="en-GB" sz="1400" dirty="0">
              <a:latin typeface="Century Gothic" panose="020B0502020202020204" pitchFamily="34" charset="0"/>
            </a:endParaRP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D6DB4641-70C3-40CB-A9B7-08D0F999566F}"/>
              </a:ext>
            </a:extLst>
          </p:cNvPr>
          <p:cNvCxnSpPr>
            <a:cxnSpLocks/>
          </p:cNvCxnSpPr>
          <p:nvPr/>
        </p:nvCxnSpPr>
        <p:spPr>
          <a:xfrm>
            <a:off x="-12977" y="4984140"/>
            <a:ext cx="1910829" cy="1873860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C2DCB2C4-C55A-4FB1-9577-771F7962C514}"/>
              </a:ext>
            </a:extLst>
          </p:cNvPr>
          <p:cNvCxnSpPr>
            <a:cxnSpLocks/>
          </p:cNvCxnSpPr>
          <p:nvPr/>
        </p:nvCxnSpPr>
        <p:spPr>
          <a:xfrm>
            <a:off x="3956" y="4907940"/>
            <a:ext cx="1977244" cy="1950060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pic>
        <p:nvPicPr>
          <p:cNvPr id="15" name="Picture 14" descr="A picture containing graphical user interface&#10;&#10;Description automatically generated">
            <a:extLst>
              <a:ext uri="{FF2B5EF4-FFF2-40B4-BE49-F238E27FC236}">
                <a16:creationId xmlns:a16="http://schemas.microsoft.com/office/drawing/2014/main" id="{0CF74654-3071-4F5A-9DAD-9C81490F866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416" y="6006766"/>
            <a:ext cx="589242" cy="5949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915500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F7F36CAE-DEBD-4302-85B0-72B843162E3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2977" y="0"/>
            <a:ext cx="3429000" cy="6858000"/>
          </a:xfrm>
          <a:prstGeom prst="rect">
            <a:avLst/>
          </a:prstGeom>
        </p:spPr>
      </p:pic>
      <p:cxnSp>
        <p:nvCxnSpPr>
          <p:cNvPr id="2" name="Straight Connector 1">
            <a:extLst>
              <a:ext uri="{FF2B5EF4-FFF2-40B4-BE49-F238E27FC236}">
                <a16:creationId xmlns:a16="http://schemas.microsoft.com/office/drawing/2014/main" id="{C45A1CA2-E3C9-4B09-AD31-5A18DDB3BC45}"/>
              </a:ext>
            </a:extLst>
          </p:cNvPr>
          <p:cNvCxnSpPr>
            <a:cxnSpLocks/>
          </p:cNvCxnSpPr>
          <p:nvPr/>
        </p:nvCxnSpPr>
        <p:spPr>
          <a:xfrm>
            <a:off x="3402170" y="-6927"/>
            <a:ext cx="192" cy="6864927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pic>
        <p:nvPicPr>
          <p:cNvPr id="5" name="Picture 4">
            <a:extLst>
              <a:ext uri="{FF2B5EF4-FFF2-40B4-BE49-F238E27FC236}">
                <a16:creationId xmlns:a16="http://schemas.microsoft.com/office/drawing/2014/main" id="{7932F1DE-6DB8-4679-AC34-0EC8337727E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18201" y="0"/>
            <a:ext cx="7569843" cy="6858000"/>
          </a:xfrm>
          <a:prstGeom prst="rect">
            <a:avLst/>
          </a:prstGeom>
        </p:spPr>
      </p:pic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58A1D591-5AA9-4889-8F9A-2B1EBF361081}"/>
              </a:ext>
            </a:extLst>
          </p:cNvPr>
          <p:cNvCxnSpPr>
            <a:cxnSpLocks/>
          </p:cNvCxnSpPr>
          <p:nvPr/>
        </p:nvCxnSpPr>
        <p:spPr>
          <a:xfrm flipH="1">
            <a:off x="4618200" y="-6927"/>
            <a:ext cx="2272" cy="6864927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CB61DCD7-E317-4B79-AF2A-B6142B17C162}"/>
              </a:ext>
            </a:extLst>
          </p:cNvPr>
          <p:cNvCxnSpPr>
            <a:cxnSpLocks/>
            <a:stCxn id="17" idx="1"/>
          </p:cNvCxnSpPr>
          <p:nvPr/>
        </p:nvCxnSpPr>
        <p:spPr>
          <a:xfrm flipV="1">
            <a:off x="3793065" y="2362200"/>
            <a:ext cx="897468" cy="4224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17" name="Right Brace 16">
            <a:extLst>
              <a:ext uri="{FF2B5EF4-FFF2-40B4-BE49-F238E27FC236}">
                <a16:creationId xmlns:a16="http://schemas.microsoft.com/office/drawing/2014/main" id="{92AC6E0B-31B7-4C67-AE94-1FE7E4352846}"/>
              </a:ext>
            </a:extLst>
          </p:cNvPr>
          <p:cNvSpPr/>
          <p:nvPr/>
        </p:nvSpPr>
        <p:spPr>
          <a:xfrm>
            <a:off x="3496733" y="838199"/>
            <a:ext cx="296332" cy="2328333"/>
          </a:xfrm>
          <a:prstGeom prst="rightBrace">
            <a:avLst>
              <a:gd name="adj1" fmla="val 8333"/>
              <a:gd name="adj2" fmla="val 65636"/>
            </a:avLst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743457A0-3FCA-4268-9DCA-4B1B52702559}"/>
              </a:ext>
            </a:extLst>
          </p:cNvPr>
          <p:cNvSpPr/>
          <p:nvPr/>
        </p:nvSpPr>
        <p:spPr>
          <a:xfrm>
            <a:off x="11573933" y="2946399"/>
            <a:ext cx="177800" cy="135467"/>
          </a:xfrm>
          <a:prstGeom prst="ellipse">
            <a:avLst/>
          </a:prstGeom>
          <a:noFill/>
          <a:ln w="28575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EA649341-6A23-467C-AFB3-9162FF601D84}"/>
              </a:ext>
            </a:extLst>
          </p:cNvPr>
          <p:cNvSpPr/>
          <p:nvPr/>
        </p:nvSpPr>
        <p:spPr>
          <a:xfrm>
            <a:off x="7992532" y="3751877"/>
            <a:ext cx="177800" cy="135467"/>
          </a:xfrm>
          <a:prstGeom prst="ellipse">
            <a:avLst/>
          </a:prstGeom>
          <a:noFill/>
          <a:ln w="28575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49D37F6C-68BA-4718-BA36-3AA58FDE554C}"/>
              </a:ext>
            </a:extLst>
          </p:cNvPr>
          <p:cNvCxnSpPr>
            <a:cxnSpLocks/>
          </p:cNvCxnSpPr>
          <p:nvPr/>
        </p:nvCxnSpPr>
        <p:spPr>
          <a:xfrm>
            <a:off x="1252789" y="956733"/>
            <a:ext cx="5215469" cy="5638800"/>
          </a:xfrm>
          <a:prstGeom prst="line">
            <a:avLst/>
          </a:prstGeom>
          <a:ln>
            <a:prstDash val="dashDot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299C44DB-7AD5-45AF-A1F1-32DA6ADEA71F}"/>
              </a:ext>
            </a:extLst>
          </p:cNvPr>
          <p:cNvCxnSpPr>
            <a:cxnSpLocks/>
          </p:cNvCxnSpPr>
          <p:nvPr/>
        </p:nvCxnSpPr>
        <p:spPr>
          <a:xfrm>
            <a:off x="2226733" y="4919133"/>
            <a:ext cx="4241525" cy="893234"/>
          </a:xfrm>
          <a:prstGeom prst="line">
            <a:avLst/>
          </a:prstGeom>
          <a:ln>
            <a:prstDash val="dashDot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31" name="TextBox 30">
            <a:extLst>
              <a:ext uri="{FF2B5EF4-FFF2-40B4-BE49-F238E27FC236}">
                <a16:creationId xmlns:a16="http://schemas.microsoft.com/office/drawing/2014/main" id="{52FC7EBB-38C1-4196-A5CA-120168EBB7FA}"/>
              </a:ext>
            </a:extLst>
          </p:cNvPr>
          <p:cNvSpPr txBox="1"/>
          <p:nvPr/>
        </p:nvSpPr>
        <p:spPr>
          <a:xfrm>
            <a:off x="1177020" y="3539671"/>
            <a:ext cx="5245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URL</a:t>
            </a:r>
            <a:endParaRPr lang="en-GB" sz="11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anose="020B0502020202020204" pitchFamily="34" charset="0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35FD6F78-0DE8-4188-B0C3-EEA08611ED47}"/>
              </a:ext>
            </a:extLst>
          </p:cNvPr>
          <p:cNvSpPr txBox="1"/>
          <p:nvPr/>
        </p:nvSpPr>
        <p:spPr>
          <a:xfrm>
            <a:off x="5975815" y="3297823"/>
            <a:ext cx="49244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URI</a:t>
            </a: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7C18FA7C-EC63-4441-862A-FFBD3579667A}"/>
              </a:ext>
            </a:extLst>
          </p:cNvPr>
          <p:cNvSpPr/>
          <p:nvPr/>
        </p:nvSpPr>
        <p:spPr>
          <a:xfrm>
            <a:off x="4676679" y="5243946"/>
            <a:ext cx="996753" cy="145472"/>
          </a:xfrm>
          <a:prstGeom prst="rect">
            <a:avLst/>
          </a:prstGeom>
          <a:noFill/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B9BD5191-3941-4390-B349-E674CECCE5AA}"/>
              </a:ext>
            </a:extLst>
          </p:cNvPr>
          <p:cNvSpPr txBox="1"/>
          <p:nvPr/>
        </p:nvSpPr>
        <p:spPr>
          <a:xfrm>
            <a:off x="1252788" y="3259671"/>
            <a:ext cx="2904345" cy="261610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GB" sz="1100" b="1" dirty="0">
                <a:solidFill>
                  <a:schemeClr val="accent2">
                    <a:lumMod val="50000"/>
                  </a:schemeClr>
                </a:solidFill>
                <a:latin typeface="Century Gothic" panose="020B0502020202020204" pitchFamily="34" charset="0"/>
              </a:rPr>
              <a:t>https://en.wikipedia.org/wiki/PyLadies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B4F91833-8E74-4933-A429-EF1341CC20F8}"/>
              </a:ext>
            </a:extLst>
          </p:cNvPr>
          <p:cNvSpPr txBox="1"/>
          <p:nvPr/>
        </p:nvSpPr>
        <p:spPr>
          <a:xfrm>
            <a:off x="3838673" y="3627645"/>
            <a:ext cx="2629586" cy="261610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GB" sz="1100" b="1" dirty="0">
                <a:solidFill>
                  <a:schemeClr val="accent2">
                    <a:lumMod val="50000"/>
                  </a:schemeClr>
                </a:solidFill>
                <a:latin typeface="Century Gothic" panose="020B0502020202020204" pitchFamily="34" charset="0"/>
              </a:rPr>
              <a:t>https://dbpedia.org/page/PyLadies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9B111735-713F-4AF1-84F0-A53C2CB8AB2F}"/>
              </a:ext>
            </a:extLst>
          </p:cNvPr>
          <p:cNvSpPr txBox="1"/>
          <p:nvPr/>
        </p:nvSpPr>
        <p:spPr>
          <a:xfrm>
            <a:off x="3484864" y="5562238"/>
            <a:ext cx="1032845" cy="1184940"/>
          </a:xfrm>
          <a:prstGeom prst="rect">
            <a:avLst/>
          </a:prstGeom>
          <a:solidFill>
            <a:srgbClr val="FCFBF2"/>
          </a:solidFill>
          <a:ln w="28575"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1100" b="1" u="sng" dirty="0">
                <a:solidFill>
                  <a:schemeClr val="accent2">
                    <a:lumMod val="50000"/>
                  </a:schemeClr>
                </a:solidFill>
                <a:latin typeface="Century Gothic" panose="020B0502020202020204" pitchFamily="34" charset="0"/>
              </a:rPr>
              <a:t>Vocabulary</a:t>
            </a:r>
          </a:p>
          <a:p>
            <a:pPr algn="ctr"/>
            <a:endParaRPr lang="en-GB" sz="1050" b="1" dirty="0">
              <a:solidFill>
                <a:schemeClr val="accent2">
                  <a:lumMod val="50000"/>
                </a:schemeClr>
              </a:solidFill>
              <a:latin typeface="Century Gothic" panose="020B0502020202020204" pitchFamily="34" charset="0"/>
            </a:endParaRPr>
          </a:p>
          <a:p>
            <a:pPr algn="ctr"/>
            <a:r>
              <a:rPr lang="en-GB" sz="1000" b="1" dirty="0">
                <a:solidFill>
                  <a:schemeClr val="accent2">
                    <a:lumMod val="50000"/>
                  </a:schemeClr>
                </a:solidFill>
                <a:latin typeface="Century Gothic" panose="020B0502020202020204" pitchFamily="34" charset="0"/>
              </a:rPr>
              <a:t>DBO</a:t>
            </a:r>
          </a:p>
          <a:p>
            <a:pPr algn="ctr"/>
            <a:r>
              <a:rPr lang="en-GB" sz="1000" b="1" dirty="0">
                <a:solidFill>
                  <a:schemeClr val="accent2">
                    <a:lumMod val="50000"/>
                  </a:schemeClr>
                </a:solidFill>
                <a:latin typeface="Century Gothic" panose="020B0502020202020204" pitchFamily="34" charset="0"/>
              </a:rPr>
              <a:t>DBR</a:t>
            </a:r>
          </a:p>
          <a:p>
            <a:pPr algn="ctr"/>
            <a:r>
              <a:rPr lang="en-GB" sz="1000" b="1" dirty="0">
                <a:solidFill>
                  <a:schemeClr val="accent2">
                    <a:lumMod val="50000"/>
                  </a:schemeClr>
                </a:solidFill>
                <a:latin typeface="Century Gothic" panose="020B0502020202020204" pitchFamily="34" charset="0"/>
              </a:rPr>
              <a:t>FOAF</a:t>
            </a:r>
          </a:p>
          <a:p>
            <a:pPr algn="ctr"/>
            <a:r>
              <a:rPr lang="en-GB" sz="1000" b="1" dirty="0">
                <a:solidFill>
                  <a:schemeClr val="accent2">
                    <a:lumMod val="50000"/>
                  </a:schemeClr>
                </a:solidFill>
                <a:latin typeface="Century Gothic" panose="020B0502020202020204" pitchFamily="34" charset="0"/>
              </a:rPr>
              <a:t>SKOS</a:t>
            </a:r>
          </a:p>
          <a:p>
            <a:pPr algn="ctr"/>
            <a:r>
              <a:rPr lang="en-GB" sz="1000" b="1" dirty="0">
                <a:solidFill>
                  <a:schemeClr val="accent2">
                    <a:lumMod val="50000"/>
                  </a:schemeClr>
                </a:solidFill>
                <a:latin typeface="Century Gothic" panose="020B0502020202020204" pitchFamily="34" charset="0"/>
              </a:rPr>
              <a:t>Dublin Core</a:t>
            </a:r>
          </a:p>
        </p:txBody>
      </p: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06DC91DA-8B66-43D2-A32E-3A205606E244}"/>
              </a:ext>
            </a:extLst>
          </p:cNvPr>
          <p:cNvCxnSpPr>
            <a:stCxn id="33" idx="1"/>
          </p:cNvCxnSpPr>
          <p:nvPr/>
        </p:nvCxnSpPr>
        <p:spPr>
          <a:xfrm flipH="1">
            <a:off x="4517709" y="5316682"/>
            <a:ext cx="158970" cy="24555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630328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4" grpId="0" animBg="1"/>
      <p:bldP spid="31" grpId="0"/>
      <p:bldP spid="32" grpId="0"/>
      <p:bldP spid="19" grpId="0" animBg="1"/>
      <p:bldP spid="20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>
            <a:extLst>
              <a:ext uri="{FF2B5EF4-FFF2-40B4-BE49-F238E27FC236}">
                <a16:creationId xmlns:a16="http://schemas.microsoft.com/office/drawing/2014/main" id="{CD2EC7C0-3375-4017-898A-B0865DEA6C4A}"/>
              </a:ext>
            </a:extLst>
          </p:cNvPr>
          <p:cNvCxnSpPr>
            <a:cxnSpLocks/>
          </p:cNvCxnSpPr>
          <p:nvPr/>
        </p:nvCxnSpPr>
        <p:spPr>
          <a:xfrm>
            <a:off x="-12977" y="4984140"/>
            <a:ext cx="1910829" cy="1873860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D12A4E38-1FEF-454A-82B7-7A6B1CF40E1E}"/>
              </a:ext>
            </a:extLst>
          </p:cNvPr>
          <p:cNvCxnSpPr>
            <a:cxnSpLocks/>
          </p:cNvCxnSpPr>
          <p:nvPr/>
        </p:nvCxnSpPr>
        <p:spPr>
          <a:xfrm>
            <a:off x="3956" y="4907940"/>
            <a:ext cx="1977244" cy="1950060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5" name="TextBox 4">
            <a:extLst>
              <a:ext uri="{FF2B5EF4-FFF2-40B4-BE49-F238E27FC236}">
                <a16:creationId xmlns:a16="http://schemas.microsoft.com/office/drawing/2014/main" id="{EABF5961-0D87-45DF-A3B3-1DC8766B740C}"/>
              </a:ext>
            </a:extLst>
          </p:cNvPr>
          <p:cNvSpPr txBox="1"/>
          <p:nvPr/>
        </p:nvSpPr>
        <p:spPr>
          <a:xfrm>
            <a:off x="4335442" y="2471957"/>
            <a:ext cx="4170137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1" i="0" dirty="0">
                <a:solidFill>
                  <a:srgbClr val="292929"/>
                </a:solidFill>
                <a:effectLst/>
                <a:latin typeface="Century Gothic" panose="020B0502020202020204" pitchFamily="34" charset="0"/>
              </a:rPr>
              <a:t>SELECT</a:t>
            </a:r>
            <a:r>
              <a:rPr lang="en-GB" b="0" i="0" dirty="0">
                <a:solidFill>
                  <a:srgbClr val="292929"/>
                </a:solidFill>
                <a:effectLst/>
                <a:latin typeface="Century Gothic" panose="020B0502020202020204" pitchFamily="34" charset="0"/>
              </a:rPr>
              <a:t> </a:t>
            </a:r>
          </a:p>
          <a:p>
            <a:r>
              <a:rPr lang="en-GB" b="0" i="0" dirty="0">
                <a:solidFill>
                  <a:srgbClr val="292929"/>
                </a:solidFill>
                <a:effectLst/>
                <a:latin typeface="Century Gothic" panose="020B0502020202020204" pitchFamily="34" charset="0"/>
              </a:rPr>
              <a:t>?subject, ?predicate, ?object</a:t>
            </a:r>
            <a:br>
              <a:rPr lang="en-GB" dirty="0">
                <a:latin typeface="Century Gothic" panose="020B0502020202020204" pitchFamily="34" charset="0"/>
              </a:rPr>
            </a:br>
            <a:r>
              <a:rPr lang="en-GB" b="1" i="0" dirty="0">
                <a:solidFill>
                  <a:srgbClr val="292929"/>
                </a:solidFill>
                <a:effectLst/>
                <a:latin typeface="Century Gothic" panose="020B0502020202020204" pitchFamily="34" charset="0"/>
              </a:rPr>
              <a:t>WHERE</a:t>
            </a:r>
            <a:r>
              <a:rPr lang="en-GB" b="0" i="0" dirty="0">
                <a:solidFill>
                  <a:srgbClr val="292929"/>
                </a:solidFill>
                <a:effectLst/>
                <a:latin typeface="Century Gothic" panose="020B0502020202020204" pitchFamily="34" charset="0"/>
              </a:rPr>
              <a:t> </a:t>
            </a:r>
          </a:p>
          <a:p>
            <a:r>
              <a:rPr lang="en-GB" b="0" i="0" dirty="0">
                <a:solidFill>
                  <a:srgbClr val="292929"/>
                </a:solidFill>
                <a:effectLst/>
                <a:latin typeface="Century Gothic" panose="020B0502020202020204" pitchFamily="34" charset="0"/>
              </a:rPr>
              <a:t>{</a:t>
            </a:r>
            <a:br>
              <a:rPr lang="en-GB" dirty="0">
                <a:latin typeface="Century Gothic" panose="020B0502020202020204" pitchFamily="34" charset="0"/>
              </a:rPr>
            </a:br>
            <a:r>
              <a:rPr lang="en-GB" b="0" i="0" dirty="0">
                <a:solidFill>
                  <a:srgbClr val="292929"/>
                </a:solidFill>
                <a:effectLst/>
                <a:latin typeface="Century Gothic" panose="020B0502020202020204" pitchFamily="34" charset="0"/>
              </a:rPr>
              <a:t>?subject ?predicate ?object .</a:t>
            </a:r>
            <a:br>
              <a:rPr lang="en-GB" dirty="0">
                <a:latin typeface="Century Gothic" panose="020B0502020202020204" pitchFamily="34" charset="0"/>
              </a:rPr>
            </a:br>
            <a:r>
              <a:rPr lang="en-GB" b="0" i="0" dirty="0">
                <a:solidFill>
                  <a:srgbClr val="292929"/>
                </a:solidFill>
                <a:effectLst/>
                <a:latin typeface="Century Gothic" panose="020B0502020202020204" pitchFamily="34" charset="0"/>
              </a:rPr>
              <a:t>}</a:t>
            </a:r>
            <a:endParaRPr lang="en-GB" dirty="0">
              <a:latin typeface="Century Gothic" panose="020B0502020202020204" pitchFamily="34" charset="0"/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9F9526DF-D2BE-4E19-9192-2A17766B48C5}"/>
              </a:ext>
            </a:extLst>
          </p:cNvPr>
          <p:cNvCxnSpPr>
            <a:cxnSpLocks/>
          </p:cNvCxnSpPr>
          <p:nvPr/>
        </p:nvCxnSpPr>
        <p:spPr>
          <a:xfrm>
            <a:off x="780087" y="1602472"/>
            <a:ext cx="2692730" cy="0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B8813361-04F1-453D-AD1B-5651EA544ED4}"/>
              </a:ext>
            </a:extLst>
          </p:cNvPr>
          <p:cNvSpPr txBox="1"/>
          <p:nvPr/>
        </p:nvSpPr>
        <p:spPr>
          <a:xfrm>
            <a:off x="758930" y="637580"/>
            <a:ext cx="273504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5400" b="1" dirty="0">
                <a:latin typeface="Century Gothic" panose="020B0502020202020204" pitchFamily="34" charset="0"/>
              </a:rPr>
              <a:t>SPARQL</a:t>
            </a:r>
            <a:endParaRPr lang="en-GB" sz="3600" b="1" dirty="0">
              <a:latin typeface="Century Gothic" panose="020B0502020202020204" pitchFamily="34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42E02AA-4BC9-4412-8F1A-1003D9684099}"/>
              </a:ext>
            </a:extLst>
          </p:cNvPr>
          <p:cNvSpPr txBox="1"/>
          <p:nvPr/>
        </p:nvSpPr>
        <p:spPr>
          <a:xfrm>
            <a:off x="3523383" y="2471957"/>
            <a:ext cx="6224299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b="1" i="0" dirty="0">
                <a:solidFill>
                  <a:srgbClr val="292929"/>
                </a:solidFill>
                <a:effectLst/>
                <a:latin typeface="Century Gothic" panose="020B0502020202020204" pitchFamily="34" charset="0"/>
              </a:rPr>
              <a:t>PREFIX</a:t>
            </a:r>
            <a:r>
              <a:rPr lang="en-GB" sz="1600" i="0" dirty="0">
                <a:solidFill>
                  <a:srgbClr val="292929"/>
                </a:solidFill>
                <a:effectLst/>
                <a:latin typeface="Century Gothic" panose="020B0502020202020204" pitchFamily="34" charset="0"/>
              </a:rPr>
              <a:t> </a:t>
            </a:r>
            <a:r>
              <a:rPr lang="en-GB" sz="1600" i="0" dirty="0" err="1">
                <a:solidFill>
                  <a:srgbClr val="292929"/>
                </a:solidFill>
                <a:effectLst/>
                <a:latin typeface="Century Gothic" panose="020B0502020202020204" pitchFamily="34" charset="0"/>
              </a:rPr>
              <a:t>rdfs</a:t>
            </a:r>
            <a:r>
              <a:rPr lang="en-GB" sz="1600" i="0" dirty="0">
                <a:solidFill>
                  <a:srgbClr val="292929"/>
                </a:solidFill>
                <a:effectLst/>
                <a:latin typeface="Century Gothic" panose="020B0502020202020204" pitchFamily="34" charset="0"/>
              </a:rPr>
              <a:t>: &lt;http://www.w3.org/2000/01/rdf-schema#&gt;</a:t>
            </a:r>
          </a:p>
          <a:p>
            <a:r>
              <a:rPr lang="en-GB" sz="1600" i="0" dirty="0">
                <a:solidFill>
                  <a:srgbClr val="292929"/>
                </a:solidFill>
                <a:effectLst/>
                <a:latin typeface="Century Gothic" panose="020B0502020202020204" pitchFamily="34" charset="0"/>
              </a:rPr>
              <a:t>SELECT </a:t>
            </a:r>
          </a:p>
          <a:p>
            <a:r>
              <a:rPr lang="en-GB" sz="1600" i="0" dirty="0">
                <a:solidFill>
                  <a:srgbClr val="292929"/>
                </a:solidFill>
                <a:effectLst/>
                <a:latin typeface="Century Gothic" panose="020B0502020202020204" pitchFamily="34" charset="0"/>
              </a:rPr>
              <a:t>?entity, ?name</a:t>
            </a:r>
          </a:p>
          <a:p>
            <a:r>
              <a:rPr lang="en-GB" sz="1600" i="0" dirty="0">
                <a:solidFill>
                  <a:srgbClr val="292929"/>
                </a:solidFill>
                <a:effectLst/>
                <a:latin typeface="Century Gothic" panose="020B0502020202020204" pitchFamily="34" charset="0"/>
              </a:rPr>
              <a:t>WHERE </a:t>
            </a:r>
          </a:p>
          <a:p>
            <a:r>
              <a:rPr lang="en-GB" sz="1600" i="0" dirty="0">
                <a:solidFill>
                  <a:srgbClr val="292929"/>
                </a:solidFill>
                <a:effectLst/>
                <a:latin typeface="Century Gothic" panose="020B0502020202020204" pitchFamily="34" charset="0"/>
              </a:rPr>
              <a:t>{?entity </a:t>
            </a:r>
            <a:r>
              <a:rPr lang="en-GB" sz="1600" i="0" dirty="0" err="1">
                <a:solidFill>
                  <a:srgbClr val="292929"/>
                </a:solidFill>
                <a:effectLst/>
                <a:latin typeface="Century Gothic" panose="020B0502020202020204" pitchFamily="34" charset="0"/>
              </a:rPr>
              <a:t>rdfs:label</a:t>
            </a:r>
            <a:r>
              <a:rPr lang="en-GB" sz="1600" i="0" dirty="0">
                <a:solidFill>
                  <a:srgbClr val="292929"/>
                </a:solidFill>
                <a:effectLst/>
                <a:latin typeface="Century Gothic" panose="020B0502020202020204" pitchFamily="34" charset="0"/>
              </a:rPr>
              <a:t> ?name .}</a:t>
            </a:r>
            <a:endParaRPr lang="en-GB" sz="1600" dirty="0">
              <a:latin typeface="Century Gothic" panose="020B0502020202020204" pitchFamily="34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BDE1AEF5-8CC3-429F-82C8-5205D4A9CB0F}"/>
              </a:ext>
            </a:extLst>
          </p:cNvPr>
          <p:cNvSpPr txBox="1"/>
          <p:nvPr/>
        </p:nvSpPr>
        <p:spPr>
          <a:xfrm>
            <a:off x="4748460" y="1517849"/>
            <a:ext cx="6106390" cy="480131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latin typeface="Century Gothic" panose="020B0502020202020204" pitchFamily="34" charset="0"/>
              </a:rPr>
              <a:t>PREFIX </a:t>
            </a:r>
            <a:r>
              <a:rPr lang="en-GB" dirty="0" err="1">
                <a:latin typeface="Century Gothic" panose="020B0502020202020204" pitchFamily="34" charset="0"/>
              </a:rPr>
              <a:t>foaf</a:t>
            </a:r>
            <a:r>
              <a:rPr lang="en-GB" dirty="0">
                <a:latin typeface="Century Gothic" panose="020B0502020202020204" pitchFamily="34" charset="0"/>
              </a:rPr>
              <a:t>: &lt;http://xmlns.com/foaf/0.1/&gt;</a:t>
            </a:r>
          </a:p>
          <a:p>
            <a:r>
              <a:rPr lang="en-GB" dirty="0">
                <a:latin typeface="Century Gothic" panose="020B0502020202020204" pitchFamily="34" charset="0"/>
              </a:rPr>
              <a:t>PREFIX </a:t>
            </a:r>
            <a:r>
              <a:rPr lang="en-GB" dirty="0" err="1">
                <a:latin typeface="Century Gothic" panose="020B0502020202020204" pitchFamily="34" charset="0"/>
              </a:rPr>
              <a:t>dbo</a:t>
            </a:r>
            <a:r>
              <a:rPr lang="en-GB" dirty="0">
                <a:latin typeface="Century Gothic" panose="020B0502020202020204" pitchFamily="34" charset="0"/>
              </a:rPr>
              <a:t>: &lt;http://dbpedia.org/ontology/&gt;</a:t>
            </a:r>
          </a:p>
          <a:p>
            <a:r>
              <a:rPr lang="en-GB" dirty="0">
                <a:latin typeface="Century Gothic" panose="020B0502020202020204" pitchFamily="34" charset="0"/>
              </a:rPr>
              <a:t>PREFIX </a:t>
            </a:r>
            <a:r>
              <a:rPr lang="en-GB" dirty="0" err="1">
                <a:latin typeface="Century Gothic" panose="020B0502020202020204" pitchFamily="34" charset="0"/>
              </a:rPr>
              <a:t>dbr</a:t>
            </a:r>
            <a:r>
              <a:rPr lang="en-GB" dirty="0">
                <a:latin typeface="Century Gothic" panose="020B0502020202020204" pitchFamily="34" charset="0"/>
              </a:rPr>
              <a:t>: &lt;http://dbpedia.org/resource/&gt;</a:t>
            </a:r>
          </a:p>
          <a:p>
            <a:r>
              <a:rPr lang="en-GB" dirty="0">
                <a:latin typeface="Century Gothic" panose="020B0502020202020204" pitchFamily="34" charset="0"/>
              </a:rPr>
              <a:t>PREFIX </a:t>
            </a:r>
            <a:r>
              <a:rPr lang="en-GB" dirty="0" err="1">
                <a:latin typeface="Century Gothic" panose="020B0502020202020204" pitchFamily="34" charset="0"/>
              </a:rPr>
              <a:t>dbp</a:t>
            </a:r>
            <a:r>
              <a:rPr lang="en-GB" dirty="0">
                <a:latin typeface="Century Gothic" panose="020B0502020202020204" pitchFamily="34" charset="0"/>
              </a:rPr>
              <a:t>: &lt;http://dbpedia.org/property/&gt;</a:t>
            </a:r>
          </a:p>
          <a:p>
            <a:r>
              <a:rPr lang="en-GB" dirty="0">
                <a:latin typeface="Century Gothic" panose="020B0502020202020204" pitchFamily="34" charset="0"/>
              </a:rPr>
              <a:t>PREFIX ling: &lt;http://purl.org/linguistics/gold/&gt;</a:t>
            </a:r>
          </a:p>
          <a:p>
            <a:r>
              <a:rPr lang="en-GB" dirty="0">
                <a:latin typeface="Century Gothic" panose="020B0502020202020204" pitchFamily="34" charset="0"/>
              </a:rPr>
              <a:t>SELECT </a:t>
            </a:r>
            <a:r>
              <a:rPr lang="en-GB" b="1" dirty="0">
                <a:latin typeface="Century Gothic" panose="020B0502020202020204" pitchFamily="34" charset="0"/>
              </a:rPr>
              <a:t>DISTINCT</a:t>
            </a:r>
            <a:r>
              <a:rPr lang="en-GB" dirty="0">
                <a:latin typeface="Century Gothic" panose="020B0502020202020204" pitchFamily="34" charset="0"/>
              </a:rPr>
              <a:t> ?a, ?dob, ?</a:t>
            </a:r>
            <a:r>
              <a:rPr lang="en-GB" dirty="0" err="1">
                <a:latin typeface="Century Gothic" panose="020B0502020202020204" pitchFamily="34" charset="0"/>
              </a:rPr>
              <a:t>ht</a:t>
            </a:r>
            <a:r>
              <a:rPr lang="en-GB" dirty="0">
                <a:latin typeface="Century Gothic" panose="020B0502020202020204" pitchFamily="34" charset="0"/>
              </a:rPr>
              <a:t>, ?</a:t>
            </a:r>
            <a:r>
              <a:rPr lang="en-GB" dirty="0" err="1">
                <a:latin typeface="Century Gothic" panose="020B0502020202020204" pitchFamily="34" charset="0"/>
              </a:rPr>
              <a:t>hpn</a:t>
            </a:r>
            <a:r>
              <a:rPr lang="en-GB" dirty="0">
                <a:latin typeface="Century Gothic" panose="020B0502020202020204" pitchFamily="34" charset="0"/>
              </a:rPr>
              <a:t>, ?g, ?name, ?c, ?intro</a:t>
            </a:r>
          </a:p>
          <a:p>
            <a:r>
              <a:rPr lang="en-GB" dirty="0">
                <a:latin typeface="Century Gothic" panose="020B0502020202020204" pitchFamily="34" charset="0"/>
              </a:rPr>
              <a:t>WHERE</a:t>
            </a:r>
          </a:p>
          <a:p>
            <a:r>
              <a:rPr lang="en-GB" dirty="0">
                <a:latin typeface="Century Gothic" panose="020B0502020202020204" pitchFamily="34" charset="0"/>
              </a:rPr>
              <a:t>{</a:t>
            </a:r>
          </a:p>
          <a:p>
            <a:r>
              <a:rPr lang="en-GB" dirty="0">
                <a:latin typeface="Century Gothic" panose="020B0502020202020204" pitchFamily="34" charset="0"/>
              </a:rPr>
              <a:t>?a </a:t>
            </a:r>
            <a:r>
              <a:rPr lang="en-GB" dirty="0" err="1">
                <a:latin typeface="Century Gothic" panose="020B0502020202020204" pitchFamily="34" charset="0"/>
              </a:rPr>
              <a:t>a</a:t>
            </a:r>
            <a:r>
              <a:rPr lang="en-GB" dirty="0">
                <a:latin typeface="Century Gothic" panose="020B0502020202020204" pitchFamily="34" charset="0"/>
              </a:rPr>
              <a:t> </a:t>
            </a:r>
            <a:r>
              <a:rPr lang="en-GB" dirty="0" err="1">
                <a:latin typeface="Century Gothic" panose="020B0502020202020204" pitchFamily="34" charset="0"/>
              </a:rPr>
              <a:t>dbo:Athlete</a:t>
            </a:r>
            <a:r>
              <a:rPr lang="en-GB" dirty="0">
                <a:latin typeface="Century Gothic" panose="020B0502020202020204" pitchFamily="34" charset="0"/>
              </a:rPr>
              <a:t>; </a:t>
            </a:r>
            <a:r>
              <a:rPr lang="en-GB" dirty="0" err="1">
                <a:latin typeface="Century Gothic" panose="020B0502020202020204" pitchFamily="34" charset="0"/>
              </a:rPr>
              <a:t>dbo:birthDate</a:t>
            </a:r>
            <a:r>
              <a:rPr lang="en-GB" dirty="0">
                <a:latin typeface="Century Gothic" panose="020B0502020202020204" pitchFamily="34" charset="0"/>
              </a:rPr>
              <a:t> ?dob; </a:t>
            </a:r>
            <a:r>
              <a:rPr lang="en-GB" dirty="0" err="1">
                <a:latin typeface="Century Gothic" panose="020B0502020202020204" pitchFamily="34" charset="0"/>
              </a:rPr>
              <a:t>dbo:height</a:t>
            </a:r>
            <a:r>
              <a:rPr lang="en-GB" dirty="0">
                <a:latin typeface="Century Gothic" panose="020B0502020202020204" pitchFamily="34" charset="0"/>
              </a:rPr>
              <a:t> ?</a:t>
            </a:r>
            <a:r>
              <a:rPr lang="en-GB" dirty="0" err="1">
                <a:latin typeface="Century Gothic" panose="020B0502020202020204" pitchFamily="34" charset="0"/>
              </a:rPr>
              <a:t>ht</a:t>
            </a:r>
            <a:r>
              <a:rPr lang="en-GB" dirty="0">
                <a:latin typeface="Century Gothic" panose="020B0502020202020204" pitchFamily="34" charset="0"/>
              </a:rPr>
              <a:t>;</a:t>
            </a:r>
          </a:p>
          <a:p>
            <a:r>
              <a:rPr lang="en-GB" dirty="0" err="1">
                <a:latin typeface="Century Gothic" panose="020B0502020202020204" pitchFamily="34" charset="0"/>
              </a:rPr>
              <a:t>ling:hypernym</a:t>
            </a:r>
            <a:r>
              <a:rPr lang="en-GB" dirty="0">
                <a:latin typeface="Century Gothic" panose="020B0502020202020204" pitchFamily="34" charset="0"/>
              </a:rPr>
              <a:t> ?</a:t>
            </a:r>
            <a:r>
              <a:rPr lang="en-GB" dirty="0" err="1">
                <a:latin typeface="Century Gothic" panose="020B0502020202020204" pitchFamily="34" charset="0"/>
              </a:rPr>
              <a:t>hpn</a:t>
            </a:r>
            <a:r>
              <a:rPr lang="en-GB" dirty="0">
                <a:latin typeface="Century Gothic" panose="020B0502020202020204" pitchFamily="34" charset="0"/>
              </a:rPr>
              <a:t>; </a:t>
            </a:r>
            <a:r>
              <a:rPr lang="en-GB" dirty="0" err="1">
                <a:latin typeface="Century Gothic" panose="020B0502020202020204" pitchFamily="34" charset="0"/>
              </a:rPr>
              <a:t>foaf:gender</a:t>
            </a:r>
            <a:r>
              <a:rPr lang="en-GB" dirty="0">
                <a:latin typeface="Century Gothic" panose="020B0502020202020204" pitchFamily="34" charset="0"/>
              </a:rPr>
              <a:t> ?g; </a:t>
            </a:r>
            <a:r>
              <a:rPr lang="en-GB" dirty="0" err="1">
                <a:latin typeface="Century Gothic" panose="020B0502020202020204" pitchFamily="34" charset="0"/>
              </a:rPr>
              <a:t>foaf:name</a:t>
            </a:r>
            <a:r>
              <a:rPr lang="en-GB" dirty="0">
                <a:latin typeface="Century Gothic" panose="020B0502020202020204" pitchFamily="34" charset="0"/>
              </a:rPr>
              <a:t> ?name; </a:t>
            </a:r>
            <a:r>
              <a:rPr lang="en-GB" dirty="0" err="1">
                <a:latin typeface="Century Gothic" panose="020B0502020202020204" pitchFamily="34" charset="0"/>
              </a:rPr>
              <a:t>dbo:abstract</a:t>
            </a:r>
            <a:r>
              <a:rPr lang="en-GB" dirty="0">
                <a:latin typeface="Century Gothic" panose="020B0502020202020204" pitchFamily="34" charset="0"/>
              </a:rPr>
              <a:t> ?intro.</a:t>
            </a:r>
          </a:p>
          <a:p>
            <a:r>
              <a:rPr lang="en-GB" b="1" dirty="0">
                <a:latin typeface="Century Gothic" panose="020B0502020202020204" pitchFamily="34" charset="0"/>
              </a:rPr>
              <a:t>OPTIONAL</a:t>
            </a:r>
            <a:r>
              <a:rPr lang="en-GB" dirty="0">
                <a:latin typeface="Century Gothic" panose="020B0502020202020204" pitchFamily="34" charset="0"/>
              </a:rPr>
              <a:t>{?a  </a:t>
            </a:r>
            <a:r>
              <a:rPr lang="en-GB" dirty="0" err="1">
                <a:latin typeface="Century Gothic" panose="020B0502020202020204" pitchFamily="34" charset="0"/>
              </a:rPr>
              <a:t>dbo:country</a:t>
            </a:r>
            <a:r>
              <a:rPr lang="en-GB" dirty="0">
                <a:latin typeface="Century Gothic" panose="020B0502020202020204" pitchFamily="34" charset="0"/>
              </a:rPr>
              <a:t> ?c}</a:t>
            </a:r>
          </a:p>
          <a:p>
            <a:r>
              <a:rPr lang="en-GB" b="1" dirty="0">
                <a:latin typeface="Century Gothic" panose="020B0502020202020204" pitchFamily="34" charset="0"/>
              </a:rPr>
              <a:t>FILTER</a:t>
            </a:r>
            <a:r>
              <a:rPr lang="en-GB" dirty="0">
                <a:latin typeface="Century Gothic" panose="020B0502020202020204" pitchFamily="34" charset="0"/>
              </a:rPr>
              <a:t>(LANG(?name) = "</a:t>
            </a:r>
            <a:r>
              <a:rPr lang="en-GB" dirty="0" err="1">
                <a:latin typeface="Century Gothic" panose="020B0502020202020204" pitchFamily="34" charset="0"/>
              </a:rPr>
              <a:t>en</a:t>
            </a:r>
            <a:r>
              <a:rPr lang="en-GB" dirty="0">
                <a:latin typeface="Century Gothic" panose="020B0502020202020204" pitchFamily="34" charset="0"/>
              </a:rPr>
              <a:t>").</a:t>
            </a:r>
          </a:p>
          <a:p>
            <a:r>
              <a:rPr lang="en-GB" dirty="0">
                <a:latin typeface="Century Gothic" panose="020B0502020202020204" pitchFamily="34" charset="0"/>
              </a:rPr>
              <a:t>} </a:t>
            </a:r>
          </a:p>
          <a:p>
            <a:r>
              <a:rPr lang="en-GB" b="1" dirty="0">
                <a:latin typeface="Century Gothic" panose="020B0502020202020204" pitchFamily="34" charset="0"/>
              </a:rPr>
              <a:t>LIMIT</a:t>
            </a:r>
            <a:r>
              <a:rPr lang="en-GB" dirty="0">
                <a:latin typeface="Century Gothic" panose="020B0502020202020204" pitchFamily="34" charset="0"/>
              </a:rPr>
              <a:t> 10000 </a:t>
            </a:r>
            <a:r>
              <a:rPr lang="en-GB" b="1" dirty="0">
                <a:latin typeface="Century Gothic" panose="020B0502020202020204" pitchFamily="34" charset="0"/>
              </a:rPr>
              <a:t>OFFSET</a:t>
            </a:r>
            <a:r>
              <a:rPr lang="en-GB" dirty="0">
                <a:latin typeface="Century Gothic" panose="020B0502020202020204" pitchFamily="34" charset="0"/>
              </a:rPr>
              <a:t> 0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4CCE93C3-56EF-405A-BF5D-D44F38F7EBCB}"/>
              </a:ext>
            </a:extLst>
          </p:cNvPr>
          <p:cNvSpPr txBox="1"/>
          <p:nvPr/>
        </p:nvSpPr>
        <p:spPr>
          <a:xfrm>
            <a:off x="4018096" y="1950752"/>
            <a:ext cx="6103398" cy="39703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latin typeface="Century Gothic" panose="020B0502020202020204" pitchFamily="34" charset="0"/>
              </a:rPr>
              <a:t>PREFIX </a:t>
            </a:r>
            <a:r>
              <a:rPr lang="en-GB" dirty="0" err="1">
                <a:latin typeface="Century Gothic" panose="020B0502020202020204" pitchFamily="34" charset="0"/>
              </a:rPr>
              <a:t>foaf</a:t>
            </a:r>
            <a:r>
              <a:rPr lang="en-GB" dirty="0">
                <a:latin typeface="Century Gothic" panose="020B0502020202020204" pitchFamily="34" charset="0"/>
              </a:rPr>
              <a:t>: &lt;http://xmlns.com/foaf/0.1/&gt;</a:t>
            </a:r>
          </a:p>
          <a:p>
            <a:r>
              <a:rPr lang="en-GB" dirty="0">
                <a:latin typeface="Century Gothic" panose="020B0502020202020204" pitchFamily="34" charset="0"/>
              </a:rPr>
              <a:t>PREFIX </a:t>
            </a:r>
            <a:r>
              <a:rPr lang="en-GB" dirty="0" err="1">
                <a:latin typeface="Century Gothic" panose="020B0502020202020204" pitchFamily="34" charset="0"/>
              </a:rPr>
              <a:t>dbo</a:t>
            </a:r>
            <a:r>
              <a:rPr lang="en-GB" dirty="0">
                <a:latin typeface="Century Gothic" panose="020B0502020202020204" pitchFamily="34" charset="0"/>
              </a:rPr>
              <a:t>: &lt;http://dbpedia.org/ontology/&gt;</a:t>
            </a:r>
          </a:p>
          <a:p>
            <a:r>
              <a:rPr lang="en-GB" dirty="0">
                <a:latin typeface="Century Gothic" panose="020B0502020202020204" pitchFamily="34" charset="0"/>
              </a:rPr>
              <a:t>PREFIX </a:t>
            </a:r>
            <a:r>
              <a:rPr lang="en-GB" dirty="0" err="1">
                <a:latin typeface="Century Gothic" panose="020B0502020202020204" pitchFamily="34" charset="0"/>
              </a:rPr>
              <a:t>dbr</a:t>
            </a:r>
            <a:r>
              <a:rPr lang="en-GB" dirty="0">
                <a:latin typeface="Century Gothic" panose="020B0502020202020204" pitchFamily="34" charset="0"/>
              </a:rPr>
              <a:t>: &lt;http://dbpedia.org/resource/&gt;</a:t>
            </a:r>
          </a:p>
          <a:p>
            <a:r>
              <a:rPr lang="en-GB" dirty="0">
                <a:latin typeface="Century Gothic" panose="020B0502020202020204" pitchFamily="34" charset="0"/>
              </a:rPr>
              <a:t>PREFIX </a:t>
            </a:r>
            <a:r>
              <a:rPr lang="en-GB" dirty="0" err="1">
                <a:latin typeface="Century Gothic" panose="020B0502020202020204" pitchFamily="34" charset="0"/>
              </a:rPr>
              <a:t>dbp</a:t>
            </a:r>
            <a:r>
              <a:rPr lang="en-GB" dirty="0">
                <a:latin typeface="Century Gothic" panose="020B0502020202020204" pitchFamily="34" charset="0"/>
              </a:rPr>
              <a:t>: &lt;http://dbpedia.org/property/&gt;</a:t>
            </a:r>
          </a:p>
          <a:p>
            <a:r>
              <a:rPr lang="en-GB" dirty="0">
                <a:latin typeface="Century Gothic" panose="020B0502020202020204" pitchFamily="34" charset="0"/>
              </a:rPr>
              <a:t>SELECT DISTINCT ?a, ?dob, ?</a:t>
            </a:r>
            <a:r>
              <a:rPr lang="en-GB" dirty="0" err="1">
                <a:latin typeface="Century Gothic" panose="020B0502020202020204" pitchFamily="34" charset="0"/>
              </a:rPr>
              <a:t>ht</a:t>
            </a:r>
            <a:r>
              <a:rPr lang="en-GB" dirty="0">
                <a:latin typeface="Century Gothic" panose="020B0502020202020204" pitchFamily="34" charset="0"/>
              </a:rPr>
              <a:t>, ?name, ?c, ?intro</a:t>
            </a:r>
          </a:p>
          <a:p>
            <a:r>
              <a:rPr lang="en-GB" dirty="0">
                <a:latin typeface="Century Gothic" panose="020B0502020202020204" pitchFamily="34" charset="0"/>
              </a:rPr>
              <a:t>WHERE</a:t>
            </a:r>
          </a:p>
          <a:p>
            <a:r>
              <a:rPr lang="en-GB" dirty="0">
                <a:latin typeface="Century Gothic" panose="020B0502020202020204" pitchFamily="34" charset="0"/>
              </a:rPr>
              <a:t>{</a:t>
            </a:r>
          </a:p>
          <a:p>
            <a:r>
              <a:rPr lang="en-GB" dirty="0">
                <a:latin typeface="Century Gothic" panose="020B0502020202020204" pitchFamily="34" charset="0"/>
              </a:rPr>
              <a:t>?a </a:t>
            </a:r>
            <a:r>
              <a:rPr lang="en-GB" dirty="0" err="1">
                <a:latin typeface="Century Gothic" panose="020B0502020202020204" pitchFamily="34" charset="0"/>
              </a:rPr>
              <a:t>a</a:t>
            </a:r>
            <a:r>
              <a:rPr lang="en-GB" dirty="0">
                <a:latin typeface="Century Gothic" panose="020B0502020202020204" pitchFamily="34" charset="0"/>
              </a:rPr>
              <a:t> </a:t>
            </a:r>
            <a:r>
              <a:rPr lang="en-GB" dirty="0" err="1">
                <a:latin typeface="Century Gothic" panose="020B0502020202020204" pitchFamily="34" charset="0"/>
              </a:rPr>
              <a:t>dbo:Athlete</a:t>
            </a:r>
            <a:r>
              <a:rPr lang="en-GB" dirty="0">
                <a:latin typeface="Century Gothic" panose="020B0502020202020204" pitchFamily="34" charset="0"/>
              </a:rPr>
              <a:t>; </a:t>
            </a:r>
            <a:r>
              <a:rPr lang="en-GB" dirty="0" err="1">
                <a:latin typeface="Century Gothic" panose="020B0502020202020204" pitchFamily="34" charset="0"/>
              </a:rPr>
              <a:t>dbo:birthDate</a:t>
            </a:r>
            <a:r>
              <a:rPr lang="en-GB" dirty="0">
                <a:latin typeface="Century Gothic" panose="020B0502020202020204" pitchFamily="34" charset="0"/>
              </a:rPr>
              <a:t> ?dob; </a:t>
            </a:r>
            <a:r>
              <a:rPr lang="en-GB" dirty="0" err="1">
                <a:latin typeface="Century Gothic" panose="020B0502020202020204" pitchFamily="34" charset="0"/>
              </a:rPr>
              <a:t>dbo:height</a:t>
            </a:r>
            <a:r>
              <a:rPr lang="en-GB" dirty="0">
                <a:latin typeface="Century Gothic" panose="020B0502020202020204" pitchFamily="34" charset="0"/>
              </a:rPr>
              <a:t> ?</a:t>
            </a:r>
            <a:r>
              <a:rPr lang="en-GB" dirty="0" err="1">
                <a:latin typeface="Century Gothic" panose="020B0502020202020204" pitchFamily="34" charset="0"/>
              </a:rPr>
              <a:t>ht</a:t>
            </a:r>
            <a:r>
              <a:rPr lang="en-GB" dirty="0">
                <a:latin typeface="Century Gothic" panose="020B0502020202020204" pitchFamily="34" charset="0"/>
              </a:rPr>
              <a:t>;</a:t>
            </a:r>
          </a:p>
          <a:p>
            <a:r>
              <a:rPr lang="en-GB" dirty="0" err="1">
                <a:latin typeface="Century Gothic" panose="020B0502020202020204" pitchFamily="34" charset="0"/>
              </a:rPr>
              <a:t>foaf:name</a:t>
            </a:r>
            <a:r>
              <a:rPr lang="en-GB" dirty="0">
                <a:latin typeface="Century Gothic" panose="020B0502020202020204" pitchFamily="34" charset="0"/>
              </a:rPr>
              <a:t> ?name; </a:t>
            </a:r>
            <a:r>
              <a:rPr lang="en-GB" dirty="0" err="1">
                <a:latin typeface="Century Gothic" panose="020B0502020202020204" pitchFamily="34" charset="0"/>
              </a:rPr>
              <a:t>dbo:abstract</a:t>
            </a:r>
            <a:r>
              <a:rPr lang="en-GB" dirty="0">
                <a:latin typeface="Century Gothic" panose="020B0502020202020204" pitchFamily="34" charset="0"/>
              </a:rPr>
              <a:t> ?intro.</a:t>
            </a:r>
          </a:p>
          <a:p>
            <a:r>
              <a:rPr lang="en-GB" dirty="0">
                <a:latin typeface="Century Gothic" panose="020B0502020202020204" pitchFamily="34" charset="0"/>
              </a:rPr>
              <a:t>OPTIONAL{?a  </a:t>
            </a:r>
            <a:r>
              <a:rPr lang="en-GB" dirty="0" err="1">
                <a:latin typeface="Century Gothic" panose="020B0502020202020204" pitchFamily="34" charset="0"/>
              </a:rPr>
              <a:t>dbo:country</a:t>
            </a:r>
            <a:r>
              <a:rPr lang="en-GB" dirty="0">
                <a:latin typeface="Century Gothic" panose="020B0502020202020204" pitchFamily="34" charset="0"/>
              </a:rPr>
              <a:t> ?c}</a:t>
            </a:r>
          </a:p>
          <a:p>
            <a:r>
              <a:rPr lang="en-GB" dirty="0">
                <a:latin typeface="Century Gothic" panose="020B0502020202020204" pitchFamily="34" charset="0"/>
              </a:rPr>
              <a:t>FILTER(LANG(?name) = "</a:t>
            </a:r>
            <a:r>
              <a:rPr lang="en-GB" dirty="0" err="1">
                <a:latin typeface="Century Gothic" panose="020B0502020202020204" pitchFamily="34" charset="0"/>
              </a:rPr>
              <a:t>en</a:t>
            </a:r>
            <a:r>
              <a:rPr lang="en-GB" dirty="0">
                <a:latin typeface="Century Gothic" panose="020B0502020202020204" pitchFamily="34" charset="0"/>
              </a:rPr>
              <a:t>").</a:t>
            </a:r>
          </a:p>
          <a:p>
            <a:r>
              <a:rPr lang="en-GB" dirty="0">
                <a:latin typeface="Century Gothic" panose="020B0502020202020204" pitchFamily="34" charset="0"/>
              </a:rPr>
              <a:t>} </a:t>
            </a:r>
          </a:p>
          <a:p>
            <a:r>
              <a:rPr lang="en-GB" dirty="0">
                <a:latin typeface="Century Gothic" panose="020B0502020202020204" pitchFamily="34" charset="0"/>
              </a:rPr>
              <a:t>LIMIT 10000 OFFSET 0</a:t>
            </a:r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079C7CBA-EF34-49B3-8482-6787255DD926}"/>
              </a:ext>
            </a:extLst>
          </p:cNvPr>
          <p:cNvCxnSpPr>
            <a:cxnSpLocks/>
          </p:cNvCxnSpPr>
          <p:nvPr/>
        </p:nvCxnSpPr>
        <p:spPr>
          <a:xfrm flipH="1">
            <a:off x="4927879" y="4735053"/>
            <a:ext cx="3968316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11" name="Picture 10" descr="A picture containing graphical user interface&#10;&#10;Description automatically generated">
            <a:extLst>
              <a:ext uri="{FF2B5EF4-FFF2-40B4-BE49-F238E27FC236}">
                <a16:creationId xmlns:a16="http://schemas.microsoft.com/office/drawing/2014/main" id="{F5477FC3-603A-417B-AAF6-2C733546CAB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416" y="6006766"/>
            <a:ext cx="589242" cy="5949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4473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8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xit" presetSubtype="8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xit" presetSubtype="8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2" presetClass="exit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00"/>
                            </p:stCondLst>
                            <p:childTnLst>
                              <p:par>
                                <p:cTn id="4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  <p:bldP spid="19" grpId="0"/>
      <p:bldP spid="19" grpId="1"/>
      <p:bldP spid="23" grpId="0"/>
      <p:bldP spid="23" grpId="1"/>
      <p:bldP spid="2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>
            <a:extLst>
              <a:ext uri="{FF2B5EF4-FFF2-40B4-BE49-F238E27FC236}">
                <a16:creationId xmlns:a16="http://schemas.microsoft.com/office/drawing/2014/main" id="{4A50097B-669A-4703-B1C6-7C3EB701C823}"/>
              </a:ext>
            </a:extLst>
          </p:cNvPr>
          <p:cNvCxnSpPr>
            <a:cxnSpLocks/>
          </p:cNvCxnSpPr>
          <p:nvPr/>
        </p:nvCxnSpPr>
        <p:spPr>
          <a:xfrm>
            <a:off x="-12977" y="4984140"/>
            <a:ext cx="1910829" cy="1873860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51F43A1E-A89B-45C7-BC2F-CA06FBA4FCA8}"/>
              </a:ext>
            </a:extLst>
          </p:cNvPr>
          <p:cNvCxnSpPr>
            <a:cxnSpLocks/>
          </p:cNvCxnSpPr>
          <p:nvPr/>
        </p:nvCxnSpPr>
        <p:spPr>
          <a:xfrm>
            <a:off x="3956" y="4907940"/>
            <a:ext cx="1977244" cy="1950060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pic>
        <p:nvPicPr>
          <p:cNvPr id="4" name="Picture 3" descr="A picture containing graphical user interface&#10;&#10;Description automatically generated">
            <a:extLst>
              <a:ext uri="{FF2B5EF4-FFF2-40B4-BE49-F238E27FC236}">
                <a16:creationId xmlns:a16="http://schemas.microsoft.com/office/drawing/2014/main" id="{6E80BEBB-2CB9-4978-B464-AB1BDBCA500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416" y="6006766"/>
            <a:ext cx="589242" cy="594997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2BF8B7AF-6D12-41F9-B01E-080A3AF8991B}"/>
              </a:ext>
            </a:extLst>
          </p:cNvPr>
          <p:cNvSpPr txBox="1"/>
          <p:nvPr/>
        </p:nvSpPr>
        <p:spPr>
          <a:xfrm>
            <a:off x="758930" y="637580"/>
            <a:ext cx="5615640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5400" b="1" dirty="0">
                <a:latin typeface="Century Gothic" panose="020B0502020202020204" pitchFamily="34" charset="0"/>
              </a:rPr>
              <a:t>Demo : </a:t>
            </a:r>
          </a:p>
          <a:p>
            <a:r>
              <a:rPr lang="en-GB" sz="5400" b="1" dirty="0">
                <a:latin typeface="Century Gothic" panose="020B0502020202020204" pitchFamily="34" charset="0"/>
              </a:rPr>
              <a:t>SPARQLWrapper</a:t>
            </a:r>
            <a:endParaRPr lang="en-GB" sz="3600" b="1" dirty="0">
              <a:latin typeface="Century Gothic" panose="020B0502020202020204" pitchFamily="34" charset="0"/>
            </a:endParaRP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1F816AA1-A6E5-4CFF-9212-9547049A4489}"/>
              </a:ext>
            </a:extLst>
          </p:cNvPr>
          <p:cNvCxnSpPr>
            <a:cxnSpLocks/>
          </p:cNvCxnSpPr>
          <p:nvPr/>
        </p:nvCxnSpPr>
        <p:spPr>
          <a:xfrm>
            <a:off x="780087" y="1512418"/>
            <a:ext cx="8447040" cy="0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0D721CE2-71E0-48C3-BDCF-6FA477EBD962}"/>
              </a:ext>
            </a:extLst>
          </p:cNvPr>
          <p:cNvSpPr txBox="1"/>
          <p:nvPr/>
        </p:nvSpPr>
        <p:spPr>
          <a:xfrm>
            <a:off x="780087" y="2462317"/>
            <a:ext cx="610639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hlinkClick r:id="rId3"/>
              </a:rPr>
              <a:t>Notebook Link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2617901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>
            <a:extLst>
              <a:ext uri="{FF2B5EF4-FFF2-40B4-BE49-F238E27FC236}">
                <a16:creationId xmlns:a16="http://schemas.microsoft.com/office/drawing/2014/main" id="{4A50097B-669A-4703-B1C6-7C3EB701C823}"/>
              </a:ext>
            </a:extLst>
          </p:cNvPr>
          <p:cNvCxnSpPr>
            <a:cxnSpLocks/>
          </p:cNvCxnSpPr>
          <p:nvPr/>
        </p:nvCxnSpPr>
        <p:spPr>
          <a:xfrm>
            <a:off x="-12977" y="4984140"/>
            <a:ext cx="1910829" cy="1873860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51F43A1E-A89B-45C7-BC2F-CA06FBA4FCA8}"/>
              </a:ext>
            </a:extLst>
          </p:cNvPr>
          <p:cNvCxnSpPr>
            <a:cxnSpLocks/>
          </p:cNvCxnSpPr>
          <p:nvPr/>
        </p:nvCxnSpPr>
        <p:spPr>
          <a:xfrm>
            <a:off x="3956" y="4907940"/>
            <a:ext cx="1977244" cy="1950060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pic>
        <p:nvPicPr>
          <p:cNvPr id="4" name="Picture 3" descr="A picture containing graphical user interface&#10;&#10;Description automatically generated">
            <a:extLst>
              <a:ext uri="{FF2B5EF4-FFF2-40B4-BE49-F238E27FC236}">
                <a16:creationId xmlns:a16="http://schemas.microsoft.com/office/drawing/2014/main" id="{6E80BEBB-2CB9-4978-B464-AB1BDBCA500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416" y="6006766"/>
            <a:ext cx="589242" cy="594997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2BF8B7AF-6D12-41F9-B01E-080A3AF8991B}"/>
              </a:ext>
            </a:extLst>
          </p:cNvPr>
          <p:cNvSpPr txBox="1"/>
          <p:nvPr/>
        </p:nvSpPr>
        <p:spPr>
          <a:xfrm>
            <a:off x="758930" y="637580"/>
            <a:ext cx="10431061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5400" b="1" dirty="0">
                <a:latin typeface="Century Gothic" panose="020B0502020202020204" pitchFamily="34" charset="0"/>
              </a:rPr>
              <a:t>Demo : </a:t>
            </a:r>
          </a:p>
          <a:p>
            <a:r>
              <a:rPr lang="en-GB" sz="3600" b="1" dirty="0">
                <a:latin typeface="Century Gothic" panose="020B0502020202020204" pitchFamily="34" charset="0"/>
              </a:rPr>
              <a:t>Corpora Generation using </a:t>
            </a:r>
          </a:p>
          <a:p>
            <a:r>
              <a:rPr lang="en-GB" sz="3600" b="1" dirty="0">
                <a:latin typeface="Century Gothic" panose="020B0502020202020204" pitchFamily="34" charset="0"/>
              </a:rPr>
              <a:t>SPARQLWrapper and Wikipedia Python Library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1F816AA1-A6E5-4CFF-9212-9547049A4489}"/>
              </a:ext>
            </a:extLst>
          </p:cNvPr>
          <p:cNvCxnSpPr>
            <a:cxnSpLocks/>
          </p:cNvCxnSpPr>
          <p:nvPr/>
        </p:nvCxnSpPr>
        <p:spPr>
          <a:xfrm>
            <a:off x="780087" y="1512418"/>
            <a:ext cx="8447040" cy="0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0D721CE2-71E0-48C3-BDCF-6FA477EBD962}"/>
              </a:ext>
            </a:extLst>
          </p:cNvPr>
          <p:cNvSpPr txBox="1"/>
          <p:nvPr/>
        </p:nvSpPr>
        <p:spPr>
          <a:xfrm>
            <a:off x="780087" y="2801753"/>
            <a:ext cx="610639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hlinkClick r:id="rId3"/>
              </a:rPr>
              <a:t>Notebook Link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7044002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E1CFA7E6-4C7D-45A7-A5EC-D357BC15E028}"/>
              </a:ext>
            </a:extLst>
          </p:cNvPr>
          <p:cNvSpPr txBox="1"/>
          <p:nvPr/>
        </p:nvSpPr>
        <p:spPr>
          <a:xfrm>
            <a:off x="3023741" y="1536174"/>
            <a:ext cx="5908990" cy="37856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8000" b="1" dirty="0">
                <a:latin typeface="Century Gothic" panose="020B0502020202020204" pitchFamily="34" charset="0"/>
              </a:rPr>
              <a:t>THANK YOU</a:t>
            </a:r>
          </a:p>
          <a:p>
            <a:pPr algn="ctr"/>
            <a:endParaRPr lang="en-GB" sz="8000" b="1" dirty="0">
              <a:latin typeface="Century Gothic" panose="020B0502020202020204" pitchFamily="34" charset="0"/>
            </a:endParaRPr>
          </a:p>
          <a:p>
            <a:pPr algn="ctr"/>
            <a:r>
              <a:rPr lang="en-GB" sz="8000" b="1" dirty="0">
                <a:latin typeface="Century Gothic" panose="020B0502020202020204" pitchFamily="34" charset="0"/>
              </a:rPr>
              <a:t>QA</a:t>
            </a:r>
            <a:endParaRPr lang="en-GB" sz="5400" b="1" dirty="0">
              <a:latin typeface="Century Gothic" panose="020B0502020202020204" pitchFamily="34" charset="0"/>
            </a:endParaRPr>
          </a:p>
        </p:txBody>
      </p:sp>
      <p:cxnSp>
        <p:nvCxnSpPr>
          <p:cNvPr id="2" name="Straight Connector 1">
            <a:extLst>
              <a:ext uri="{FF2B5EF4-FFF2-40B4-BE49-F238E27FC236}">
                <a16:creationId xmlns:a16="http://schemas.microsoft.com/office/drawing/2014/main" id="{C633B031-A899-4B06-BF22-D26C8FC3A25C}"/>
              </a:ext>
            </a:extLst>
          </p:cNvPr>
          <p:cNvCxnSpPr>
            <a:cxnSpLocks/>
          </p:cNvCxnSpPr>
          <p:nvPr/>
        </p:nvCxnSpPr>
        <p:spPr>
          <a:xfrm>
            <a:off x="-12977" y="4984140"/>
            <a:ext cx="1910829" cy="1873860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FF8F4FA8-7393-404C-AC77-9A0C54D00DD3}"/>
              </a:ext>
            </a:extLst>
          </p:cNvPr>
          <p:cNvCxnSpPr>
            <a:cxnSpLocks/>
          </p:cNvCxnSpPr>
          <p:nvPr/>
        </p:nvCxnSpPr>
        <p:spPr>
          <a:xfrm>
            <a:off x="3956" y="4907940"/>
            <a:ext cx="1977244" cy="1950060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15AC1397-4495-4948-AB5F-54B73938D632}"/>
              </a:ext>
            </a:extLst>
          </p:cNvPr>
          <p:cNvCxnSpPr>
            <a:cxnSpLocks/>
          </p:cNvCxnSpPr>
          <p:nvPr/>
        </p:nvCxnSpPr>
        <p:spPr>
          <a:xfrm>
            <a:off x="3660340" y="3496255"/>
            <a:ext cx="4635791" cy="0"/>
          </a:xfrm>
          <a:prstGeom prst="line">
            <a:avLst/>
          </a:prstGeom>
          <a:ln w="57150"/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pic>
        <p:nvPicPr>
          <p:cNvPr id="6" name="Picture 5" descr="A picture containing graphical user interface&#10;&#10;Description automatically generated">
            <a:extLst>
              <a:ext uri="{FF2B5EF4-FFF2-40B4-BE49-F238E27FC236}">
                <a16:creationId xmlns:a16="http://schemas.microsoft.com/office/drawing/2014/main" id="{802A4DD7-B5A0-448B-9C76-70628F0F317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416" y="6006766"/>
            <a:ext cx="589242" cy="5949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096987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>
            <a:extLst>
              <a:ext uri="{FF2B5EF4-FFF2-40B4-BE49-F238E27FC236}">
                <a16:creationId xmlns:a16="http://schemas.microsoft.com/office/drawing/2014/main" id="{C633B031-A899-4B06-BF22-D26C8FC3A25C}"/>
              </a:ext>
            </a:extLst>
          </p:cNvPr>
          <p:cNvCxnSpPr>
            <a:cxnSpLocks/>
          </p:cNvCxnSpPr>
          <p:nvPr/>
        </p:nvCxnSpPr>
        <p:spPr>
          <a:xfrm>
            <a:off x="-12977" y="4984140"/>
            <a:ext cx="1910829" cy="1873860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FF8F4FA8-7393-404C-AC77-9A0C54D00DD3}"/>
              </a:ext>
            </a:extLst>
          </p:cNvPr>
          <p:cNvCxnSpPr>
            <a:cxnSpLocks/>
          </p:cNvCxnSpPr>
          <p:nvPr/>
        </p:nvCxnSpPr>
        <p:spPr>
          <a:xfrm>
            <a:off x="3956" y="4907940"/>
            <a:ext cx="1977244" cy="1950060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5" name="TextBox 4">
            <a:extLst>
              <a:ext uri="{FF2B5EF4-FFF2-40B4-BE49-F238E27FC236}">
                <a16:creationId xmlns:a16="http://schemas.microsoft.com/office/drawing/2014/main" id="{BB9322FF-D89E-4A0A-B11B-9636777B53C0}"/>
              </a:ext>
            </a:extLst>
          </p:cNvPr>
          <p:cNvSpPr txBox="1"/>
          <p:nvPr/>
        </p:nvSpPr>
        <p:spPr>
          <a:xfrm>
            <a:off x="833005" y="2281765"/>
            <a:ext cx="10853304" cy="21268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dirty="0">
                <a:hlinkClick r:id="rId2"/>
              </a:rPr>
              <a:t>Introduction to Linked Data: RDF Vocabularies (slideshare.net)</a:t>
            </a:r>
            <a:endParaRPr lang="en-GB" dirty="0">
              <a:hlinkClick r:id="rId3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dirty="0">
                <a:hlinkClick r:id="rId3"/>
              </a:rPr>
              <a:t>http://risis.eu/wp-content/uploads/2017/03/linked-data-sparql.pdf</a:t>
            </a:r>
            <a:endParaRPr lang="en-GB" dirty="0"/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dirty="0">
                <a:hlinkClick r:id="rId4"/>
              </a:rPr>
              <a:t>Constructing SPARQL Queries. From simple queries to federated… | by Angus </a:t>
            </a:r>
            <a:r>
              <a:rPr lang="en-GB" dirty="0" err="1">
                <a:hlinkClick r:id="rId4"/>
              </a:rPr>
              <a:t>Addlesee</a:t>
            </a:r>
            <a:r>
              <a:rPr lang="en-GB" dirty="0">
                <a:hlinkClick r:id="rId4"/>
              </a:rPr>
              <a:t> | </a:t>
            </a:r>
            <a:r>
              <a:rPr lang="en-GB" dirty="0" err="1">
                <a:hlinkClick r:id="rId4"/>
              </a:rPr>
              <a:t>Wallscope</a:t>
            </a:r>
            <a:r>
              <a:rPr lang="en-GB" dirty="0">
                <a:hlinkClick r:id="rId4"/>
              </a:rPr>
              <a:t> | Medium</a:t>
            </a:r>
            <a:endParaRPr lang="en-GB" dirty="0"/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dirty="0">
                <a:hlinkClick r:id="rId5"/>
              </a:rPr>
              <a:t>https://www.wikidata.org/wiki/Wikidata:Main_Page</a:t>
            </a:r>
            <a:endParaRPr lang="en-GB" dirty="0"/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9E99881-F824-4859-A614-FF4BB5EB7C43}"/>
              </a:ext>
            </a:extLst>
          </p:cNvPr>
          <p:cNvSpPr txBox="1"/>
          <p:nvPr/>
        </p:nvSpPr>
        <p:spPr>
          <a:xfrm>
            <a:off x="3996735" y="395126"/>
            <a:ext cx="417774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5400" b="1" dirty="0">
                <a:latin typeface="Century Gothic" panose="020B0502020202020204" pitchFamily="34" charset="0"/>
              </a:rPr>
              <a:t>REFERENCES</a:t>
            </a:r>
            <a:endParaRPr lang="en-GB" sz="3600" b="1" dirty="0">
              <a:latin typeface="Century Gothic" panose="020B0502020202020204" pitchFamily="34" charset="0"/>
            </a:endParaRP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489A1AE6-77FB-4456-A3E0-45AA1B45E863}"/>
              </a:ext>
            </a:extLst>
          </p:cNvPr>
          <p:cNvCxnSpPr>
            <a:cxnSpLocks/>
          </p:cNvCxnSpPr>
          <p:nvPr/>
        </p:nvCxnSpPr>
        <p:spPr>
          <a:xfrm>
            <a:off x="3617577" y="1592053"/>
            <a:ext cx="4775200" cy="0"/>
          </a:xfrm>
          <a:prstGeom prst="line">
            <a:avLst/>
          </a:prstGeom>
          <a:ln/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pic>
        <p:nvPicPr>
          <p:cNvPr id="7" name="Picture 6" descr="A picture containing graphical user interface&#10;&#10;Description automatically generated">
            <a:extLst>
              <a:ext uri="{FF2B5EF4-FFF2-40B4-BE49-F238E27FC236}">
                <a16:creationId xmlns:a16="http://schemas.microsoft.com/office/drawing/2014/main" id="{BFA333F0-4055-4029-9CF4-156A0B609A7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416" y="6006766"/>
            <a:ext cx="589242" cy="5949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7339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4F1BD9A-D269-401B-A338-F345E062FFEF}"/>
              </a:ext>
            </a:extLst>
          </p:cNvPr>
          <p:cNvSpPr txBox="1"/>
          <p:nvPr/>
        </p:nvSpPr>
        <p:spPr>
          <a:xfrm>
            <a:off x="959371" y="2713220"/>
            <a:ext cx="4301177" cy="33239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5400" b="1" dirty="0">
                <a:latin typeface="Century Gothic" panose="020B0502020202020204" pitchFamily="34" charset="0"/>
              </a:rPr>
              <a:t>WIKIPEDIA</a:t>
            </a:r>
          </a:p>
          <a:p>
            <a:endParaRPr lang="en-GB" sz="2400" b="1" dirty="0">
              <a:latin typeface="Century Gothic" panose="020B0502020202020204" pitchFamily="34" charset="0"/>
            </a:endParaRPr>
          </a:p>
          <a:p>
            <a:pPr marL="685800" indent="-685800">
              <a:buFont typeface="Arial" panose="020B0604020202020204" pitchFamily="34" charset="0"/>
              <a:buChar char="•"/>
            </a:pPr>
            <a:r>
              <a:rPr lang="en-GB" sz="2400" dirty="0">
                <a:latin typeface="Century Gothic" panose="020B0502020202020204" pitchFamily="34" charset="0"/>
              </a:rPr>
              <a:t>Multidomain</a:t>
            </a:r>
          </a:p>
          <a:p>
            <a:pPr marL="685800" indent="-685800">
              <a:buFont typeface="Arial" panose="020B0604020202020204" pitchFamily="34" charset="0"/>
              <a:buChar char="•"/>
            </a:pPr>
            <a:r>
              <a:rPr lang="en-GB" sz="2400" dirty="0">
                <a:latin typeface="Century Gothic" panose="020B0502020202020204" pitchFamily="34" charset="0"/>
              </a:rPr>
              <a:t>Multilingual</a:t>
            </a:r>
          </a:p>
          <a:p>
            <a:pPr marL="685800" indent="-685800">
              <a:buFont typeface="Arial" panose="020B0604020202020204" pitchFamily="34" charset="0"/>
              <a:buChar char="•"/>
            </a:pPr>
            <a:r>
              <a:rPr lang="en-GB" sz="2400" dirty="0">
                <a:latin typeface="Century Gothic" panose="020B0502020202020204" pitchFamily="34" charset="0"/>
              </a:rPr>
              <a:t>Freely accessible</a:t>
            </a:r>
          </a:p>
          <a:p>
            <a:pPr marL="685800" indent="-685800">
              <a:buFont typeface="Arial" panose="020B0604020202020204" pitchFamily="34" charset="0"/>
              <a:buChar char="•"/>
            </a:pPr>
            <a:r>
              <a:rPr lang="en-GB" sz="2400" dirty="0">
                <a:latin typeface="Century Gothic" panose="020B0502020202020204" pitchFamily="34" charset="0"/>
              </a:rPr>
              <a:t>Automatically evolving</a:t>
            </a:r>
            <a:endParaRPr lang="en-GB" sz="5400" dirty="0">
              <a:latin typeface="Century Gothic" panose="020B0502020202020204" pitchFamily="34" charset="0"/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endParaRPr lang="en-GB" sz="3600" b="1" dirty="0">
              <a:latin typeface="Century Gothic" panose="020B0502020202020204" pitchFamily="34" charset="0"/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EE778828-E6A8-4C32-AFA1-4EACFABCA95B}"/>
              </a:ext>
            </a:extLst>
          </p:cNvPr>
          <p:cNvCxnSpPr>
            <a:cxnSpLocks/>
          </p:cNvCxnSpPr>
          <p:nvPr/>
        </p:nvCxnSpPr>
        <p:spPr>
          <a:xfrm flipV="1">
            <a:off x="959371" y="3636550"/>
            <a:ext cx="3539752" cy="26790"/>
          </a:xfrm>
          <a:prstGeom prst="line">
            <a:avLst/>
          </a:prstGeom>
          <a:ln/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C8EAD2B3-0321-4647-A9BB-D693D56214A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140" t="4419" r="3167" b="50000"/>
          <a:stretch/>
        </p:blipFill>
        <p:spPr>
          <a:xfrm>
            <a:off x="6453264" y="553735"/>
            <a:ext cx="4339653" cy="575053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B5443B11-3313-46BF-B59D-2CF17F3B31BB}"/>
              </a:ext>
            </a:extLst>
          </p:cNvPr>
          <p:cNvCxnSpPr>
            <a:cxnSpLocks/>
          </p:cNvCxnSpPr>
          <p:nvPr/>
        </p:nvCxnSpPr>
        <p:spPr>
          <a:xfrm>
            <a:off x="-12977" y="4984140"/>
            <a:ext cx="1910829" cy="1873860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7374FF56-FD09-454A-912A-DD96D37F4100}"/>
              </a:ext>
            </a:extLst>
          </p:cNvPr>
          <p:cNvCxnSpPr>
            <a:cxnSpLocks/>
          </p:cNvCxnSpPr>
          <p:nvPr/>
        </p:nvCxnSpPr>
        <p:spPr>
          <a:xfrm>
            <a:off x="3956" y="4907940"/>
            <a:ext cx="1977244" cy="1950060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pic>
        <p:nvPicPr>
          <p:cNvPr id="8" name="Picture 7" descr="A picture containing graphical user interface&#10;&#10;Description automatically generated">
            <a:extLst>
              <a:ext uri="{FF2B5EF4-FFF2-40B4-BE49-F238E27FC236}">
                <a16:creationId xmlns:a16="http://schemas.microsoft.com/office/drawing/2014/main" id="{A10C1C83-DC17-4FB9-A804-B2567A1F5F1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416" y="6006766"/>
            <a:ext cx="589242" cy="5949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6826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EE778828-E6A8-4C32-AFA1-4EACFABCA95B}"/>
              </a:ext>
            </a:extLst>
          </p:cNvPr>
          <p:cNvCxnSpPr>
            <a:cxnSpLocks/>
          </p:cNvCxnSpPr>
          <p:nvPr/>
        </p:nvCxnSpPr>
        <p:spPr>
          <a:xfrm>
            <a:off x="4532188" y="4276853"/>
            <a:ext cx="3002931" cy="0"/>
          </a:xfrm>
          <a:prstGeom prst="line">
            <a:avLst/>
          </a:prstGeom>
          <a:ln/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B5443B11-3313-46BF-B59D-2CF17F3B31BB}"/>
              </a:ext>
            </a:extLst>
          </p:cNvPr>
          <p:cNvCxnSpPr>
            <a:cxnSpLocks/>
          </p:cNvCxnSpPr>
          <p:nvPr/>
        </p:nvCxnSpPr>
        <p:spPr>
          <a:xfrm>
            <a:off x="-12977" y="4984140"/>
            <a:ext cx="1910829" cy="1873860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7374FF56-FD09-454A-912A-DD96D37F4100}"/>
              </a:ext>
            </a:extLst>
          </p:cNvPr>
          <p:cNvCxnSpPr>
            <a:cxnSpLocks/>
          </p:cNvCxnSpPr>
          <p:nvPr/>
        </p:nvCxnSpPr>
        <p:spPr>
          <a:xfrm>
            <a:off x="3956" y="4907940"/>
            <a:ext cx="1977244" cy="1950060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pic>
        <p:nvPicPr>
          <p:cNvPr id="8" name="Picture 7" descr="A picture containing graphical user interface&#10;&#10;Description automatically generated">
            <a:extLst>
              <a:ext uri="{FF2B5EF4-FFF2-40B4-BE49-F238E27FC236}">
                <a16:creationId xmlns:a16="http://schemas.microsoft.com/office/drawing/2014/main" id="{A10C1C83-DC17-4FB9-A804-B2567A1F5F1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416" y="6006766"/>
            <a:ext cx="589242" cy="594997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06999117-BAA8-4692-BE64-DF39062E145F}"/>
              </a:ext>
            </a:extLst>
          </p:cNvPr>
          <p:cNvSpPr txBox="1"/>
          <p:nvPr/>
        </p:nvSpPr>
        <p:spPr>
          <a:xfrm>
            <a:off x="2762566" y="751344"/>
            <a:ext cx="6542176" cy="2677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5400" b="1" dirty="0">
                <a:latin typeface="Century Gothic" panose="020B0502020202020204" pitchFamily="34" charset="0"/>
              </a:rPr>
              <a:t>HOW TO GET DATA </a:t>
            </a:r>
          </a:p>
          <a:p>
            <a:pPr algn="ctr"/>
            <a:r>
              <a:rPr lang="en-GB" sz="5400" b="1" dirty="0">
                <a:latin typeface="Century Gothic" panose="020B0502020202020204" pitchFamily="34" charset="0"/>
              </a:rPr>
              <a:t>FROM WIKIPEDIA?</a:t>
            </a:r>
          </a:p>
          <a:p>
            <a:pPr algn="ctr"/>
            <a:endParaRPr lang="en-GB" sz="2400" b="1" dirty="0">
              <a:latin typeface="Century Gothic" panose="020B0502020202020204" pitchFamily="34" charset="0"/>
            </a:endParaRPr>
          </a:p>
          <a:p>
            <a:pPr marL="571500" indent="-571500" algn="ctr">
              <a:buFont typeface="Arial" panose="020B0604020202020204" pitchFamily="34" charset="0"/>
              <a:buChar char="•"/>
            </a:pPr>
            <a:endParaRPr lang="en-GB" sz="3600" b="1" dirty="0">
              <a:latin typeface="Century Gothic" panose="020B0502020202020204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902507C-74D4-4C78-85CC-82022FD9B783}"/>
              </a:ext>
            </a:extLst>
          </p:cNvPr>
          <p:cNvSpPr txBox="1"/>
          <p:nvPr/>
        </p:nvSpPr>
        <p:spPr>
          <a:xfrm>
            <a:off x="1826416" y="3492023"/>
            <a:ext cx="2613965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GB" sz="2800" b="1" dirty="0">
                <a:latin typeface="Century Gothic" panose="020B0502020202020204" pitchFamily="34" charset="0"/>
              </a:rPr>
              <a:t>Web Scraping</a:t>
            </a:r>
          </a:p>
          <a:p>
            <a:r>
              <a:rPr lang="en-GB" dirty="0">
                <a:latin typeface="Century Gothic" panose="020B0502020202020204" pitchFamily="34" charset="0"/>
              </a:rPr>
              <a:t>Using BeautifulSoup or Wikipedia Python Library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21AA373-887F-42F0-9AD4-7BEA57CE8F8B}"/>
              </a:ext>
            </a:extLst>
          </p:cNvPr>
          <p:cNvSpPr txBox="1"/>
          <p:nvPr/>
        </p:nvSpPr>
        <p:spPr>
          <a:xfrm>
            <a:off x="7751621" y="3429000"/>
            <a:ext cx="2613965" cy="185563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GB" sz="2800" b="1" dirty="0">
                <a:latin typeface="Century Gothic" panose="020B0502020202020204" pitchFamily="34" charset="0"/>
              </a:rPr>
              <a:t>Linked Data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Using SPARQLWrapper</a:t>
            </a:r>
          </a:p>
          <a:p>
            <a:pPr>
              <a:lnSpc>
                <a:spcPct val="150000"/>
              </a:lnSpc>
            </a:pPr>
            <a:endParaRPr lang="en-GB" sz="2800" b="1" dirty="0">
              <a:latin typeface="Century Gothic" panose="020B0502020202020204" pitchFamily="34" charset="0"/>
            </a:endParaRP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E8BC2568-C35C-4348-84D2-45E5552C5BA7}"/>
              </a:ext>
            </a:extLst>
          </p:cNvPr>
          <p:cNvCxnSpPr>
            <a:cxnSpLocks/>
          </p:cNvCxnSpPr>
          <p:nvPr/>
        </p:nvCxnSpPr>
        <p:spPr>
          <a:xfrm>
            <a:off x="6033654" y="2805545"/>
            <a:ext cx="0" cy="1471308"/>
          </a:xfrm>
          <a:prstGeom prst="line">
            <a:avLst/>
          </a:prstGeom>
          <a:ln/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43365950-3F7F-473E-A8AE-B760C04D812B}"/>
              </a:ext>
            </a:extLst>
          </p:cNvPr>
          <p:cNvCxnSpPr>
            <a:cxnSpLocks/>
          </p:cNvCxnSpPr>
          <p:nvPr/>
        </p:nvCxnSpPr>
        <p:spPr>
          <a:xfrm>
            <a:off x="5874326" y="2805545"/>
            <a:ext cx="318654" cy="0"/>
          </a:xfrm>
          <a:prstGeom prst="line">
            <a:avLst/>
          </a:prstGeom>
          <a:ln/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82931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B5443B11-3313-46BF-B59D-2CF17F3B31BB}"/>
              </a:ext>
            </a:extLst>
          </p:cNvPr>
          <p:cNvCxnSpPr>
            <a:cxnSpLocks/>
          </p:cNvCxnSpPr>
          <p:nvPr/>
        </p:nvCxnSpPr>
        <p:spPr>
          <a:xfrm>
            <a:off x="-12977" y="4984140"/>
            <a:ext cx="1910829" cy="1873860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7374FF56-FD09-454A-912A-DD96D37F4100}"/>
              </a:ext>
            </a:extLst>
          </p:cNvPr>
          <p:cNvCxnSpPr>
            <a:cxnSpLocks/>
          </p:cNvCxnSpPr>
          <p:nvPr/>
        </p:nvCxnSpPr>
        <p:spPr>
          <a:xfrm>
            <a:off x="3956" y="4907940"/>
            <a:ext cx="1977244" cy="1950060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pic>
        <p:nvPicPr>
          <p:cNvPr id="8" name="Picture 7" descr="A picture containing graphical user interface&#10;&#10;Description automatically generated">
            <a:extLst>
              <a:ext uri="{FF2B5EF4-FFF2-40B4-BE49-F238E27FC236}">
                <a16:creationId xmlns:a16="http://schemas.microsoft.com/office/drawing/2014/main" id="{A10C1C83-DC17-4FB9-A804-B2567A1F5F1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416" y="6006766"/>
            <a:ext cx="589242" cy="594997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B18B49EC-DEC8-436C-9609-9FCCC8D9EB53}"/>
              </a:ext>
            </a:extLst>
          </p:cNvPr>
          <p:cNvSpPr txBox="1"/>
          <p:nvPr/>
        </p:nvSpPr>
        <p:spPr>
          <a:xfrm>
            <a:off x="780087" y="725309"/>
            <a:ext cx="9275296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5400" b="1" dirty="0">
                <a:latin typeface="Century Gothic" panose="020B0502020202020204" pitchFamily="34" charset="0"/>
              </a:rPr>
              <a:t>DEMO: </a:t>
            </a:r>
          </a:p>
          <a:p>
            <a:r>
              <a:rPr lang="en-GB" sz="5400" b="1" dirty="0">
                <a:latin typeface="Century Gothic" panose="020B0502020202020204" pitchFamily="34" charset="0"/>
              </a:rPr>
              <a:t>WIKIPEDIA PYTHON LIBRARY</a:t>
            </a:r>
            <a:endParaRPr lang="en-GB" sz="3600" b="1" dirty="0">
              <a:latin typeface="Century Gothic" panose="020B0502020202020204" pitchFamily="34" charset="0"/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74E92AC0-E15A-493E-86C8-6A82F62F7CF0}"/>
              </a:ext>
            </a:extLst>
          </p:cNvPr>
          <p:cNvCxnSpPr>
            <a:cxnSpLocks/>
          </p:cNvCxnSpPr>
          <p:nvPr/>
        </p:nvCxnSpPr>
        <p:spPr>
          <a:xfrm>
            <a:off x="780087" y="1602472"/>
            <a:ext cx="8447040" cy="0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1F805B8F-DDE0-48E3-91BF-29AA9762D116}"/>
              </a:ext>
            </a:extLst>
          </p:cNvPr>
          <p:cNvSpPr txBox="1"/>
          <p:nvPr/>
        </p:nvSpPr>
        <p:spPr>
          <a:xfrm>
            <a:off x="822658" y="2479635"/>
            <a:ext cx="154054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hlinkClick r:id="rId3"/>
              </a:rPr>
              <a:t>Notebook Link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463385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EE778828-E6A8-4C32-AFA1-4EACFABCA95B}"/>
              </a:ext>
            </a:extLst>
          </p:cNvPr>
          <p:cNvCxnSpPr>
            <a:cxnSpLocks/>
          </p:cNvCxnSpPr>
          <p:nvPr/>
        </p:nvCxnSpPr>
        <p:spPr>
          <a:xfrm flipV="1">
            <a:off x="959371" y="3636550"/>
            <a:ext cx="2945567" cy="26790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296DEE2C-E6A1-4E8D-867C-AB85526237D5}"/>
              </a:ext>
            </a:extLst>
          </p:cNvPr>
          <p:cNvSpPr txBox="1"/>
          <p:nvPr/>
        </p:nvSpPr>
        <p:spPr>
          <a:xfrm>
            <a:off x="5470162" y="1484942"/>
            <a:ext cx="5633804" cy="38881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GB" sz="2800" dirty="0">
                <a:latin typeface="Century Gothic" panose="020B0502020202020204" pitchFamily="34" charset="0"/>
              </a:rPr>
              <a:t>DBpedia is a </a:t>
            </a:r>
            <a:r>
              <a:rPr lang="en-GB" sz="2800" b="1" dirty="0">
                <a:latin typeface="Century Gothic" panose="020B0502020202020204" pitchFamily="34" charset="0"/>
              </a:rPr>
              <a:t>crowd-sourced</a:t>
            </a:r>
            <a:r>
              <a:rPr lang="en-GB" sz="2800" dirty="0">
                <a:latin typeface="Century Gothic" panose="020B0502020202020204" pitchFamily="34" charset="0"/>
              </a:rPr>
              <a:t> community effort to extract </a:t>
            </a:r>
            <a:r>
              <a:rPr lang="en-GB" sz="2800" b="1" dirty="0">
                <a:latin typeface="Century Gothic" panose="020B0502020202020204" pitchFamily="34" charset="0"/>
              </a:rPr>
              <a:t>structured information </a:t>
            </a:r>
            <a:r>
              <a:rPr lang="en-GB" sz="2800" dirty="0">
                <a:latin typeface="Century Gothic" panose="020B0502020202020204" pitchFamily="34" charset="0"/>
              </a:rPr>
              <a:t>from </a:t>
            </a:r>
            <a:r>
              <a:rPr lang="en-GB" sz="2800" b="1" dirty="0">
                <a:latin typeface="Century Gothic" panose="020B0502020202020204" pitchFamily="34" charset="0"/>
              </a:rPr>
              <a:t>Wikipedia</a:t>
            </a:r>
            <a:r>
              <a:rPr lang="en-GB" sz="2800" dirty="0">
                <a:latin typeface="Century Gothic" panose="020B0502020202020204" pitchFamily="34" charset="0"/>
              </a:rPr>
              <a:t> and make this information available on the </a:t>
            </a:r>
            <a:r>
              <a:rPr lang="en-GB" sz="2800" b="1" dirty="0">
                <a:latin typeface="Century Gothic" panose="020B0502020202020204" pitchFamily="34" charset="0"/>
              </a:rPr>
              <a:t>Web</a:t>
            </a:r>
            <a:r>
              <a:rPr lang="en-GB" sz="2800" dirty="0">
                <a:latin typeface="Century Gothic" panose="020B0502020202020204" pitchFamily="34" charset="0"/>
              </a:rPr>
              <a:t> in the form of </a:t>
            </a:r>
            <a:r>
              <a:rPr lang="en-GB" sz="2800" b="1" dirty="0">
                <a:latin typeface="Century Gothic" panose="020B0502020202020204" pitchFamily="34" charset="0"/>
              </a:rPr>
              <a:t>Linked Data.</a:t>
            </a:r>
          </a:p>
        </p:txBody>
      </p:sp>
      <p:pic>
        <p:nvPicPr>
          <p:cNvPr id="3074" name="Picture 2" descr="DBpedia - Wikipedia">
            <a:extLst>
              <a:ext uri="{FF2B5EF4-FFF2-40B4-BE49-F238E27FC236}">
                <a16:creationId xmlns:a16="http://schemas.microsoft.com/office/drawing/2014/main" id="{9503E14A-6A42-48B6-A865-8281C6D72F3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8004" y="1846281"/>
            <a:ext cx="2408300" cy="16417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79AFA27C-3099-4FEC-97E8-25806B5445CB}"/>
              </a:ext>
            </a:extLst>
          </p:cNvPr>
          <p:cNvCxnSpPr>
            <a:cxnSpLocks/>
          </p:cNvCxnSpPr>
          <p:nvPr/>
        </p:nvCxnSpPr>
        <p:spPr>
          <a:xfrm>
            <a:off x="-12977" y="4984140"/>
            <a:ext cx="1910829" cy="1873860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66B125CD-5C80-4E59-A294-02E50C122F8A}"/>
              </a:ext>
            </a:extLst>
          </p:cNvPr>
          <p:cNvCxnSpPr>
            <a:cxnSpLocks/>
          </p:cNvCxnSpPr>
          <p:nvPr/>
        </p:nvCxnSpPr>
        <p:spPr>
          <a:xfrm>
            <a:off x="3956" y="4907940"/>
            <a:ext cx="1977244" cy="1950060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pic>
        <p:nvPicPr>
          <p:cNvPr id="9" name="Picture 8" descr="A picture containing graphical user interface&#10;&#10;Description automatically generated">
            <a:extLst>
              <a:ext uri="{FF2B5EF4-FFF2-40B4-BE49-F238E27FC236}">
                <a16:creationId xmlns:a16="http://schemas.microsoft.com/office/drawing/2014/main" id="{5A0C10CB-6259-4E0E-9416-72562419E8F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416" y="6006766"/>
            <a:ext cx="589242" cy="5949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64469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EE778828-E6A8-4C32-AFA1-4EACFABCA95B}"/>
              </a:ext>
            </a:extLst>
          </p:cNvPr>
          <p:cNvCxnSpPr>
            <a:cxnSpLocks/>
          </p:cNvCxnSpPr>
          <p:nvPr/>
        </p:nvCxnSpPr>
        <p:spPr>
          <a:xfrm flipV="1">
            <a:off x="959371" y="3636550"/>
            <a:ext cx="2945567" cy="26790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296DEE2C-E6A1-4E8D-867C-AB85526237D5}"/>
              </a:ext>
            </a:extLst>
          </p:cNvPr>
          <p:cNvSpPr txBox="1"/>
          <p:nvPr/>
        </p:nvSpPr>
        <p:spPr>
          <a:xfrm>
            <a:off x="5470162" y="1484942"/>
            <a:ext cx="5114711" cy="25971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GB" sz="2800" b="1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Wikidata</a:t>
            </a:r>
            <a:r>
              <a:rPr lang="en-GB" sz="2800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 is a free and open </a:t>
            </a:r>
            <a:r>
              <a:rPr lang="en-GB" sz="2800" b="1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knowledge base </a:t>
            </a:r>
            <a:r>
              <a:rPr lang="en-GB" sz="2800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that can be read and </a:t>
            </a:r>
            <a:r>
              <a:rPr lang="en-GB" sz="2800" b="1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edited</a:t>
            </a:r>
            <a:r>
              <a:rPr lang="en-GB" sz="2800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 by both humans and machines.</a:t>
            </a:r>
            <a:endParaRPr lang="en-GB" sz="2800" b="1" dirty="0">
              <a:latin typeface="Century Gothic" panose="020B0502020202020204" pitchFamily="34" charset="0"/>
            </a:endParaRP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79AFA27C-3099-4FEC-97E8-25806B5445CB}"/>
              </a:ext>
            </a:extLst>
          </p:cNvPr>
          <p:cNvCxnSpPr>
            <a:cxnSpLocks/>
          </p:cNvCxnSpPr>
          <p:nvPr/>
        </p:nvCxnSpPr>
        <p:spPr>
          <a:xfrm>
            <a:off x="-12977" y="4984140"/>
            <a:ext cx="1910829" cy="1873860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66B125CD-5C80-4E59-A294-02E50C122F8A}"/>
              </a:ext>
            </a:extLst>
          </p:cNvPr>
          <p:cNvCxnSpPr>
            <a:cxnSpLocks/>
          </p:cNvCxnSpPr>
          <p:nvPr/>
        </p:nvCxnSpPr>
        <p:spPr>
          <a:xfrm>
            <a:off x="3956" y="4907940"/>
            <a:ext cx="1977244" cy="1950060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pic>
        <p:nvPicPr>
          <p:cNvPr id="9" name="Picture 8" descr="A picture containing graphical user interface&#10;&#10;Description automatically generated">
            <a:extLst>
              <a:ext uri="{FF2B5EF4-FFF2-40B4-BE49-F238E27FC236}">
                <a16:creationId xmlns:a16="http://schemas.microsoft.com/office/drawing/2014/main" id="{5A0C10CB-6259-4E0E-9416-72562419E8F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416" y="6006766"/>
            <a:ext cx="589242" cy="594997"/>
          </a:xfrm>
          <a:prstGeom prst="rect">
            <a:avLst/>
          </a:prstGeom>
        </p:spPr>
      </p:pic>
      <p:pic>
        <p:nvPicPr>
          <p:cNvPr id="4" name="Graphic 3">
            <a:extLst>
              <a:ext uri="{FF2B5EF4-FFF2-40B4-BE49-F238E27FC236}">
                <a16:creationId xmlns:a16="http://schemas.microsoft.com/office/drawing/2014/main" id="{7F6C1776-A0E6-4925-8714-8A3B57D6A06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241519" y="1922105"/>
            <a:ext cx="2271067" cy="16061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736628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70804784-4D7E-4E3E-8101-B343AAE608EA}"/>
              </a:ext>
            </a:extLst>
          </p:cNvPr>
          <p:cNvSpPr/>
          <p:nvPr/>
        </p:nvSpPr>
        <p:spPr>
          <a:xfrm>
            <a:off x="4045527" y="0"/>
            <a:ext cx="8146473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A25965A-CD20-4D39-996E-6E0FC4A2643B}"/>
              </a:ext>
            </a:extLst>
          </p:cNvPr>
          <p:cNvSpPr txBox="1"/>
          <p:nvPr/>
        </p:nvSpPr>
        <p:spPr>
          <a:xfrm>
            <a:off x="808450" y="2470758"/>
            <a:ext cx="2470548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5400" b="1" dirty="0">
                <a:latin typeface="Century Gothic" panose="020B0502020202020204" pitchFamily="34" charset="0"/>
              </a:rPr>
              <a:t>LINKED</a:t>
            </a:r>
          </a:p>
          <a:p>
            <a:r>
              <a:rPr lang="en-GB" sz="5400" b="1" dirty="0">
                <a:latin typeface="Century Gothic" panose="020B0502020202020204" pitchFamily="34" charset="0"/>
              </a:rPr>
              <a:t>DATA</a:t>
            </a:r>
            <a:endParaRPr lang="en-GB" sz="3600" b="1" dirty="0">
              <a:latin typeface="Century Gothic" panose="020B0502020202020204" pitchFamily="34" charset="0"/>
            </a:endParaRP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FAE8FE6B-8962-4A65-9480-07BB6048FE1A}"/>
              </a:ext>
            </a:extLst>
          </p:cNvPr>
          <p:cNvCxnSpPr>
            <a:cxnSpLocks/>
          </p:cNvCxnSpPr>
          <p:nvPr/>
        </p:nvCxnSpPr>
        <p:spPr>
          <a:xfrm>
            <a:off x="808450" y="4320288"/>
            <a:ext cx="2345960" cy="0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pic>
        <p:nvPicPr>
          <p:cNvPr id="2050" name="Picture 2" descr="Linking Open Data cloud diagram, by Richard Cyganiak and Anja Jentzsch....  | Download Scientific Diagram">
            <a:extLst>
              <a:ext uri="{FF2B5EF4-FFF2-40B4-BE49-F238E27FC236}">
                <a16:creationId xmlns:a16="http://schemas.microsoft.com/office/drawing/2014/main" id="{BB04F971-917A-49CD-B5B7-B438C5E1FD6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1134" y="798909"/>
            <a:ext cx="8191789" cy="54065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DA16A579-8147-4C1D-8040-4FF993E00544}"/>
              </a:ext>
            </a:extLst>
          </p:cNvPr>
          <p:cNvCxnSpPr>
            <a:cxnSpLocks/>
          </p:cNvCxnSpPr>
          <p:nvPr/>
        </p:nvCxnSpPr>
        <p:spPr>
          <a:xfrm>
            <a:off x="-12977" y="4984140"/>
            <a:ext cx="1910829" cy="1873860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6199237D-FD5E-430A-A041-D64AB0E67DAA}"/>
              </a:ext>
            </a:extLst>
          </p:cNvPr>
          <p:cNvCxnSpPr>
            <a:cxnSpLocks/>
          </p:cNvCxnSpPr>
          <p:nvPr/>
        </p:nvCxnSpPr>
        <p:spPr>
          <a:xfrm>
            <a:off x="3956" y="4907940"/>
            <a:ext cx="1977244" cy="1950060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pic>
        <p:nvPicPr>
          <p:cNvPr id="8" name="Picture 7" descr="A picture containing graphical user interface&#10;&#10;Description automatically generated">
            <a:extLst>
              <a:ext uri="{FF2B5EF4-FFF2-40B4-BE49-F238E27FC236}">
                <a16:creationId xmlns:a16="http://schemas.microsoft.com/office/drawing/2014/main" id="{112A6A55-1DB8-4C1F-AEF8-EC3B675EB3D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416" y="6006766"/>
            <a:ext cx="589242" cy="5949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053062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F9FA7D62-95CC-41FB-BF62-4731046B291A}"/>
              </a:ext>
            </a:extLst>
          </p:cNvPr>
          <p:cNvSpPr txBox="1"/>
          <p:nvPr/>
        </p:nvSpPr>
        <p:spPr>
          <a:xfrm>
            <a:off x="3336431" y="219551"/>
            <a:ext cx="553388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5400" b="1" dirty="0">
                <a:latin typeface="Century Gothic" panose="020B0502020202020204" pitchFamily="34" charset="0"/>
              </a:rPr>
              <a:t>A CLOSER LOOK</a:t>
            </a:r>
            <a:endParaRPr lang="en-GB" sz="3600" b="1" dirty="0">
              <a:latin typeface="Century Gothic" panose="020B0502020202020204" pitchFamily="34" charset="0"/>
            </a:endParaRP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59870836-E756-406A-8DE9-E804ECD3F6F7}"/>
              </a:ext>
            </a:extLst>
          </p:cNvPr>
          <p:cNvCxnSpPr>
            <a:cxnSpLocks/>
          </p:cNvCxnSpPr>
          <p:nvPr/>
        </p:nvCxnSpPr>
        <p:spPr>
          <a:xfrm>
            <a:off x="3391849" y="1190185"/>
            <a:ext cx="5392938" cy="0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5" name="Oval 4">
            <a:extLst>
              <a:ext uri="{FF2B5EF4-FFF2-40B4-BE49-F238E27FC236}">
                <a16:creationId xmlns:a16="http://schemas.microsoft.com/office/drawing/2014/main" id="{FBD7377A-802D-4FBD-A288-E6ED06D75356}"/>
              </a:ext>
            </a:extLst>
          </p:cNvPr>
          <p:cNvSpPr/>
          <p:nvPr/>
        </p:nvSpPr>
        <p:spPr>
          <a:xfrm>
            <a:off x="5078792" y="2038731"/>
            <a:ext cx="1600190" cy="1600190"/>
          </a:xfrm>
          <a:prstGeom prst="ellipse">
            <a:avLst/>
          </a:prstGeom>
          <a:solidFill>
            <a:srgbClr val="653B21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PyLadies</a:t>
            </a: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29E8F30C-7125-430C-A737-AAC65DCA4407}"/>
              </a:ext>
            </a:extLst>
          </p:cNvPr>
          <p:cNvSpPr/>
          <p:nvPr/>
        </p:nvSpPr>
        <p:spPr>
          <a:xfrm>
            <a:off x="1043925" y="2545546"/>
            <a:ext cx="1245908" cy="1016281"/>
          </a:xfrm>
          <a:prstGeom prst="ellipse">
            <a:avLst/>
          </a:prstGeom>
          <a:solidFill>
            <a:srgbClr val="653B21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Dublin</a:t>
            </a: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CB97971E-8F02-44C8-A197-59EB06A68287}"/>
              </a:ext>
            </a:extLst>
          </p:cNvPr>
          <p:cNvSpPr/>
          <p:nvPr/>
        </p:nvSpPr>
        <p:spPr>
          <a:xfrm>
            <a:off x="2519863" y="3290516"/>
            <a:ext cx="1293527" cy="950416"/>
          </a:xfrm>
          <a:prstGeom prst="ellipse">
            <a:avLst/>
          </a:prstGeom>
          <a:solidFill>
            <a:srgbClr val="653B21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London</a:t>
            </a: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5DD87890-813C-4826-A455-7A3F15F1CE7E}"/>
              </a:ext>
            </a:extLst>
          </p:cNvPr>
          <p:cNvSpPr/>
          <p:nvPr/>
        </p:nvSpPr>
        <p:spPr>
          <a:xfrm>
            <a:off x="2129689" y="1636258"/>
            <a:ext cx="1600189" cy="867402"/>
          </a:xfrm>
          <a:prstGeom prst="ellipse">
            <a:avLst/>
          </a:prstGeom>
          <a:solidFill>
            <a:srgbClr val="653B21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New York</a:t>
            </a: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A787F5F6-AF7C-483A-81E5-6423F51B37AB}"/>
              </a:ext>
            </a:extLst>
          </p:cNvPr>
          <p:cNvSpPr/>
          <p:nvPr/>
        </p:nvSpPr>
        <p:spPr>
          <a:xfrm>
            <a:off x="2689667" y="5654724"/>
            <a:ext cx="1293527" cy="671067"/>
          </a:xfrm>
          <a:prstGeom prst="ellipse">
            <a:avLst/>
          </a:prstGeom>
          <a:solidFill>
            <a:srgbClr val="653B21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WAI</a:t>
            </a: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C90354BE-8AE3-4D0E-87EC-B67745CB615D}"/>
              </a:ext>
            </a:extLst>
          </p:cNvPr>
          <p:cNvSpPr/>
          <p:nvPr/>
        </p:nvSpPr>
        <p:spPr>
          <a:xfrm>
            <a:off x="7935211" y="5654723"/>
            <a:ext cx="1293527" cy="671067"/>
          </a:xfrm>
          <a:prstGeom prst="ellipse">
            <a:avLst/>
          </a:prstGeom>
          <a:solidFill>
            <a:srgbClr val="653B21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WWC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0CD62E32-6D00-410A-BEC7-C5446F3F3EC4}"/>
              </a:ext>
            </a:extLst>
          </p:cNvPr>
          <p:cNvCxnSpPr>
            <a:cxnSpLocks/>
            <a:stCxn id="5" idx="2"/>
            <a:endCxn id="8" idx="5"/>
          </p:cNvCxnSpPr>
          <p:nvPr/>
        </p:nvCxnSpPr>
        <p:spPr>
          <a:xfrm flipH="1" flipV="1">
            <a:off x="3495536" y="2376632"/>
            <a:ext cx="1583256" cy="46219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50192A94-0739-4164-A684-C64E7EF152BE}"/>
              </a:ext>
            </a:extLst>
          </p:cNvPr>
          <p:cNvCxnSpPr>
            <a:cxnSpLocks/>
            <a:stCxn id="5" idx="2"/>
            <a:endCxn id="6" idx="6"/>
          </p:cNvCxnSpPr>
          <p:nvPr/>
        </p:nvCxnSpPr>
        <p:spPr>
          <a:xfrm flipH="1">
            <a:off x="2289833" y="2838826"/>
            <a:ext cx="2788959" cy="21486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EA780AEC-9654-495A-942A-27FA5E3C0296}"/>
              </a:ext>
            </a:extLst>
          </p:cNvPr>
          <p:cNvCxnSpPr>
            <a:cxnSpLocks/>
            <a:stCxn id="5" idx="2"/>
            <a:endCxn id="7" idx="7"/>
          </p:cNvCxnSpPr>
          <p:nvPr/>
        </p:nvCxnSpPr>
        <p:spPr>
          <a:xfrm flipH="1">
            <a:off x="3623957" y="2838826"/>
            <a:ext cx="1454835" cy="59087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31853646-1AB8-4B1C-BA24-31F9186C4270}"/>
              </a:ext>
            </a:extLst>
          </p:cNvPr>
          <p:cNvSpPr txBox="1"/>
          <p:nvPr/>
        </p:nvSpPr>
        <p:spPr>
          <a:xfrm>
            <a:off x="3811419" y="2000794"/>
            <a:ext cx="77143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location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BC8E4DF-EF74-404B-9AEB-AAFA79D93BFF}"/>
              </a:ext>
            </a:extLst>
          </p:cNvPr>
          <p:cNvSpPr txBox="1"/>
          <p:nvPr/>
        </p:nvSpPr>
        <p:spPr>
          <a:xfrm>
            <a:off x="2762229" y="2675958"/>
            <a:ext cx="77143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location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7D901002-3100-4256-AC35-07FE08A8A67E}"/>
              </a:ext>
            </a:extLst>
          </p:cNvPr>
          <p:cNvSpPr txBox="1"/>
          <p:nvPr/>
        </p:nvSpPr>
        <p:spPr>
          <a:xfrm>
            <a:off x="3849076" y="3267906"/>
            <a:ext cx="77143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location</a:t>
            </a:r>
          </a:p>
        </p:txBody>
      </p: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1D3B4570-CF59-4E55-A1D3-AE8C216A6D30}"/>
              </a:ext>
            </a:extLst>
          </p:cNvPr>
          <p:cNvCxnSpPr>
            <a:cxnSpLocks/>
            <a:stCxn id="5" idx="4"/>
            <a:endCxn id="28" idx="0"/>
          </p:cNvCxnSpPr>
          <p:nvPr/>
        </p:nvCxnSpPr>
        <p:spPr>
          <a:xfrm>
            <a:off x="5878887" y="3638921"/>
            <a:ext cx="1" cy="55272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8" name="Oval 27">
            <a:extLst>
              <a:ext uri="{FF2B5EF4-FFF2-40B4-BE49-F238E27FC236}">
                <a16:creationId xmlns:a16="http://schemas.microsoft.com/office/drawing/2014/main" id="{2CCEF8B7-2F1E-4DB5-BFE4-133B6F3585B3}"/>
              </a:ext>
            </a:extLst>
          </p:cNvPr>
          <p:cNvSpPr/>
          <p:nvPr/>
        </p:nvSpPr>
        <p:spPr>
          <a:xfrm>
            <a:off x="4888773" y="4191648"/>
            <a:ext cx="1980229" cy="1191494"/>
          </a:xfrm>
          <a:prstGeom prst="ellipse">
            <a:avLst/>
          </a:prstGeom>
          <a:solidFill>
            <a:srgbClr val="653B21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Organization</a:t>
            </a:r>
          </a:p>
        </p:txBody>
      </p: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FF9E3D94-4900-422F-B04C-ABB60C93A921}"/>
              </a:ext>
            </a:extLst>
          </p:cNvPr>
          <p:cNvCxnSpPr>
            <a:cxnSpLocks/>
            <a:stCxn id="10" idx="0"/>
            <a:endCxn id="28" idx="3"/>
          </p:cNvCxnSpPr>
          <p:nvPr/>
        </p:nvCxnSpPr>
        <p:spPr>
          <a:xfrm flipV="1">
            <a:off x="3336431" y="5208652"/>
            <a:ext cx="1842340" cy="44607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AE5C6701-4DDC-4E4F-B7E3-7B66D524FD64}"/>
              </a:ext>
            </a:extLst>
          </p:cNvPr>
          <p:cNvCxnSpPr>
            <a:cxnSpLocks/>
            <a:stCxn id="11" idx="1"/>
            <a:endCxn id="28" idx="5"/>
          </p:cNvCxnSpPr>
          <p:nvPr/>
        </p:nvCxnSpPr>
        <p:spPr>
          <a:xfrm flipH="1" flipV="1">
            <a:off x="6579004" y="5208652"/>
            <a:ext cx="1545640" cy="54434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9" name="Oval 38">
            <a:extLst>
              <a:ext uri="{FF2B5EF4-FFF2-40B4-BE49-F238E27FC236}">
                <a16:creationId xmlns:a16="http://schemas.microsoft.com/office/drawing/2014/main" id="{0748BB59-0C2D-4A0F-B1A3-A6ABE24E9DFA}"/>
              </a:ext>
            </a:extLst>
          </p:cNvPr>
          <p:cNvSpPr/>
          <p:nvPr/>
        </p:nvSpPr>
        <p:spPr>
          <a:xfrm>
            <a:off x="5232124" y="5923068"/>
            <a:ext cx="1293527" cy="671067"/>
          </a:xfrm>
          <a:prstGeom prst="ellipse">
            <a:avLst/>
          </a:prstGeom>
          <a:solidFill>
            <a:srgbClr val="653B21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WIC</a:t>
            </a:r>
          </a:p>
        </p:txBody>
      </p: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6611A85F-631E-4D09-A581-FBE043FD5EB3}"/>
              </a:ext>
            </a:extLst>
          </p:cNvPr>
          <p:cNvCxnSpPr>
            <a:cxnSpLocks/>
            <a:stCxn id="39" idx="0"/>
            <a:endCxn id="28" idx="4"/>
          </p:cNvCxnSpPr>
          <p:nvPr/>
        </p:nvCxnSpPr>
        <p:spPr>
          <a:xfrm flipV="1">
            <a:off x="5878888" y="5383142"/>
            <a:ext cx="0" cy="53992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7" name="TextBox 56">
            <a:extLst>
              <a:ext uri="{FF2B5EF4-FFF2-40B4-BE49-F238E27FC236}">
                <a16:creationId xmlns:a16="http://schemas.microsoft.com/office/drawing/2014/main" id="{D0474EBB-4BAB-4AC7-B7C8-0D62DFE85988}"/>
              </a:ext>
            </a:extLst>
          </p:cNvPr>
          <p:cNvSpPr txBox="1"/>
          <p:nvPr/>
        </p:nvSpPr>
        <p:spPr>
          <a:xfrm>
            <a:off x="5925625" y="3733632"/>
            <a:ext cx="51167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type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79D69DD3-5C61-41C8-9A8F-74449C395BA4}"/>
              </a:ext>
            </a:extLst>
          </p:cNvPr>
          <p:cNvSpPr txBox="1"/>
          <p:nvPr/>
        </p:nvSpPr>
        <p:spPr>
          <a:xfrm>
            <a:off x="7317311" y="5217310"/>
            <a:ext cx="51167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type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FC2C7059-3F92-4C9B-9F05-5113013482C8}"/>
              </a:ext>
            </a:extLst>
          </p:cNvPr>
          <p:cNvSpPr txBox="1"/>
          <p:nvPr/>
        </p:nvSpPr>
        <p:spPr>
          <a:xfrm>
            <a:off x="5946430" y="5575193"/>
            <a:ext cx="51167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type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2F0C460C-0E01-4925-8457-58A876063EBA}"/>
              </a:ext>
            </a:extLst>
          </p:cNvPr>
          <p:cNvSpPr txBox="1"/>
          <p:nvPr/>
        </p:nvSpPr>
        <p:spPr>
          <a:xfrm>
            <a:off x="3947618" y="5123911"/>
            <a:ext cx="51167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type</a:t>
            </a:r>
          </a:p>
        </p:txBody>
      </p:sp>
      <p:cxnSp>
        <p:nvCxnSpPr>
          <p:cNvPr id="83" name="Straight Arrow Connector 82">
            <a:extLst>
              <a:ext uri="{FF2B5EF4-FFF2-40B4-BE49-F238E27FC236}">
                <a16:creationId xmlns:a16="http://schemas.microsoft.com/office/drawing/2014/main" id="{60B55478-4849-430F-8F59-2E2B0EE48E98}"/>
              </a:ext>
            </a:extLst>
          </p:cNvPr>
          <p:cNvCxnSpPr>
            <a:cxnSpLocks/>
            <a:stCxn id="10" idx="1"/>
            <a:endCxn id="6" idx="4"/>
          </p:cNvCxnSpPr>
          <p:nvPr/>
        </p:nvCxnSpPr>
        <p:spPr>
          <a:xfrm flipH="1" flipV="1">
            <a:off x="1666879" y="3561827"/>
            <a:ext cx="1212221" cy="219117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7" name="TextBox 86">
            <a:extLst>
              <a:ext uri="{FF2B5EF4-FFF2-40B4-BE49-F238E27FC236}">
                <a16:creationId xmlns:a16="http://schemas.microsoft.com/office/drawing/2014/main" id="{A63DB5BF-2621-4883-BA00-CC8EB42F3804}"/>
              </a:ext>
            </a:extLst>
          </p:cNvPr>
          <p:cNvSpPr txBox="1"/>
          <p:nvPr/>
        </p:nvSpPr>
        <p:spPr>
          <a:xfrm>
            <a:off x="1666879" y="4758541"/>
            <a:ext cx="77143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location</a:t>
            </a: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0697D88C-3AC3-478C-B57A-78025542E3A5}"/>
              </a:ext>
            </a:extLst>
          </p:cNvPr>
          <p:cNvSpPr txBox="1"/>
          <p:nvPr/>
        </p:nvSpPr>
        <p:spPr>
          <a:xfrm>
            <a:off x="8487626" y="2190999"/>
            <a:ext cx="3093814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GB" sz="1600" b="0" i="0" u="sng" dirty="0">
                <a:solidFill>
                  <a:schemeClr val="accent2">
                    <a:lumMod val="50000"/>
                  </a:schemeClr>
                </a:solidFill>
                <a:effectLst/>
                <a:latin typeface="Helvetica Neue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http://www.pyladies.com/</a:t>
            </a:r>
            <a:endParaRPr lang="en-GB" sz="1600" b="0" i="0" dirty="0">
              <a:solidFill>
                <a:schemeClr val="accent2">
                  <a:lumMod val="50000"/>
                </a:schemeClr>
              </a:solidFill>
              <a:effectLst/>
              <a:latin typeface="Helvetica Neue"/>
            </a:endParaRPr>
          </a:p>
        </p:txBody>
      </p:sp>
      <p:cxnSp>
        <p:nvCxnSpPr>
          <p:cNvPr id="90" name="Straight Arrow Connector 89">
            <a:extLst>
              <a:ext uri="{FF2B5EF4-FFF2-40B4-BE49-F238E27FC236}">
                <a16:creationId xmlns:a16="http://schemas.microsoft.com/office/drawing/2014/main" id="{B8A5ADA3-804E-4C16-B7E3-6AB846F159DE}"/>
              </a:ext>
            </a:extLst>
          </p:cNvPr>
          <p:cNvCxnSpPr>
            <a:cxnSpLocks/>
            <a:stCxn id="5" idx="6"/>
          </p:cNvCxnSpPr>
          <p:nvPr/>
        </p:nvCxnSpPr>
        <p:spPr>
          <a:xfrm flipV="1">
            <a:off x="6678982" y="2391423"/>
            <a:ext cx="1753587" cy="44740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5" name="Oval 94">
            <a:extLst>
              <a:ext uri="{FF2B5EF4-FFF2-40B4-BE49-F238E27FC236}">
                <a16:creationId xmlns:a16="http://schemas.microsoft.com/office/drawing/2014/main" id="{4ABCE10F-2335-4D1C-A423-618DE943FFBF}"/>
              </a:ext>
            </a:extLst>
          </p:cNvPr>
          <p:cNvSpPr/>
          <p:nvPr/>
        </p:nvSpPr>
        <p:spPr>
          <a:xfrm>
            <a:off x="9398000" y="3638921"/>
            <a:ext cx="2253677" cy="1000813"/>
          </a:xfrm>
          <a:prstGeom prst="ellipse">
            <a:avLst/>
          </a:prstGeom>
          <a:solidFill>
            <a:srgbClr val="653B21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Python Programming Language</a:t>
            </a:r>
          </a:p>
        </p:txBody>
      </p:sp>
      <p:cxnSp>
        <p:nvCxnSpPr>
          <p:cNvPr id="96" name="Straight Arrow Connector 95">
            <a:extLst>
              <a:ext uri="{FF2B5EF4-FFF2-40B4-BE49-F238E27FC236}">
                <a16:creationId xmlns:a16="http://schemas.microsoft.com/office/drawing/2014/main" id="{077BC3C3-45B5-4BC4-8905-FCCDC8A58DD8}"/>
              </a:ext>
            </a:extLst>
          </p:cNvPr>
          <p:cNvCxnSpPr>
            <a:cxnSpLocks/>
            <a:stCxn id="95" idx="2"/>
            <a:endCxn id="5" idx="5"/>
          </p:cNvCxnSpPr>
          <p:nvPr/>
        </p:nvCxnSpPr>
        <p:spPr>
          <a:xfrm flipH="1" flipV="1">
            <a:off x="6444640" y="3404579"/>
            <a:ext cx="2953360" cy="73474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9" name="TextBox 98">
            <a:extLst>
              <a:ext uri="{FF2B5EF4-FFF2-40B4-BE49-F238E27FC236}">
                <a16:creationId xmlns:a16="http://schemas.microsoft.com/office/drawing/2014/main" id="{C5E1F623-B19F-430F-A354-B8ABE80E4402}"/>
              </a:ext>
            </a:extLst>
          </p:cNvPr>
          <p:cNvSpPr txBox="1"/>
          <p:nvPr/>
        </p:nvSpPr>
        <p:spPr>
          <a:xfrm>
            <a:off x="7670871" y="3463754"/>
            <a:ext cx="13815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External link</a:t>
            </a:r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B7FB2D38-BF4C-45BC-AA51-A531DD94202C}"/>
              </a:ext>
            </a:extLst>
          </p:cNvPr>
          <p:cNvSpPr txBox="1"/>
          <p:nvPr/>
        </p:nvSpPr>
        <p:spPr>
          <a:xfrm>
            <a:off x="9532941" y="5485447"/>
            <a:ext cx="1983793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GB" sz="1600" dirty="0">
                <a:solidFill>
                  <a:schemeClr val="accent2">
                    <a:lumMod val="50000"/>
                  </a:schemeClr>
                </a:solidFill>
                <a:latin typeface="Helvetica Neue"/>
              </a:rPr>
              <a:t>Guido van Rossum</a:t>
            </a:r>
            <a:endParaRPr lang="en-GB" sz="1600" b="0" i="0" dirty="0">
              <a:solidFill>
                <a:schemeClr val="accent2">
                  <a:lumMod val="50000"/>
                </a:schemeClr>
              </a:solidFill>
              <a:effectLst/>
              <a:latin typeface="Helvetica Neue"/>
            </a:endParaRPr>
          </a:p>
        </p:txBody>
      </p:sp>
      <p:sp>
        <p:nvSpPr>
          <p:cNvPr id="103" name="TextBox 102">
            <a:extLst>
              <a:ext uri="{FF2B5EF4-FFF2-40B4-BE49-F238E27FC236}">
                <a16:creationId xmlns:a16="http://schemas.microsoft.com/office/drawing/2014/main" id="{E90C9844-3A0F-44FE-A9E4-B7F7BE8650A6}"/>
              </a:ext>
            </a:extLst>
          </p:cNvPr>
          <p:cNvSpPr txBox="1"/>
          <p:nvPr/>
        </p:nvSpPr>
        <p:spPr>
          <a:xfrm>
            <a:off x="6836179" y="2046961"/>
            <a:ext cx="13815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sz="1400" dirty="0"/>
          </a:p>
          <a:p>
            <a:r>
              <a:rPr lang="en-GB" sz="1400" dirty="0"/>
              <a:t>Website link</a:t>
            </a:r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5CAF5C1A-832B-4E94-A64C-86702603E12A}"/>
              </a:ext>
            </a:extLst>
          </p:cNvPr>
          <p:cNvSpPr txBox="1"/>
          <p:nvPr/>
        </p:nvSpPr>
        <p:spPr>
          <a:xfrm>
            <a:off x="9734730" y="4881336"/>
            <a:ext cx="13815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Designer</a:t>
            </a:r>
          </a:p>
        </p:txBody>
      </p:sp>
      <p:cxnSp>
        <p:nvCxnSpPr>
          <p:cNvPr id="105" name="Straight Arrow Connector 104">
            <a:extLst>
              <a:ext uri="{FF2B5EF4-FFF2-40B4-BE49-F238E27FC236}">
                <a16:creationId xmlns:a16="http://schemas.microsoft.com/office/drawing/2014/main" id="{0254E394-1D4A-483E-B113-2467EE80BF0F}"/>
              </a:ext>
            </a:extLst>
          </p:cNvPr>
          <p:cNvCxnSpPr>
            <a:cxnSpLocks/>
            <a:stCxn id="95" idx="4"/>
            <a:endCxn id="101" idx="0"/>
          </p:cNvCxnSpPr>
          <p:nvPr/>
        </p:nvCxnSpPr>
        <p:spPr>
          <a:xfrm flipH="1">
            <a:off x="10524838" y="4639734"/>
            <a:ext cx="1" cy="84571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9" name="Straight Connector 128">
            <a:extLst>
              <a:ext uri="{FF2B5EF4-FFF2-40B4-BE49-F238E27FC236}">
                <a16:creationId xmlns:a16="http://schemas.microsoft.com/office/drawing/2014/main" id="{2F864652-B6C1-40E2-8B3E-A1346C982791}"/>
              </a:ext>
            </a:extLst>
          </p:cNvPr>
          <p:cNvCxnSpPr>
            <a:cxnSpLocks/>
          </p:cNvCxnSpPr>
          <p:nvPr/>
        </p:nvCxnSpPr>
        <p:spPr>
          <a:xfrm>
            <a:off x="-12977" y="4984140"/>
            <a:ext cx="1910829" cy="1873860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130" name="Straight Connector 129">
            <a:extLst>
              <a:ext uri="{FF2B5EF4-FFF2-40B4-BE49-F238E27FC236}">
                <a16:creationId xmlns:a16="http://schemas.microsoft.com/office/drawing/2014/main" id="{39D6EEEF-663B-47E3-AF0D-12068C439E7D}"/>
              </a:ext>
            </a:extLst>
          </p:cNvPr>
          <p:cNvCxnSpPr>
            <a:cxnSpLocks/>
          </p:cNvCxnSpPr>
          <p:nvPr/>
        </p:nvCxnSpPr>
        <p:spPr>
          <a:xfrm>
            <a:off x="0" y="4907940"/>
            <a:ext cx="1977244" cy="1950060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148" name="Straight Arrow Connector 147">
            <a:extLst>
              <a:ext uri="{FF2B5EF4-FFF2-40B4-BE49-F238E27FC236}">
                <a16:creationId xmlns:a16="http://schemas.microsoft.com/office/drawing/2014/main" id="{D9659CF4-B633-4C44-9B3F-975353139D5D}"/>
              </a:ext>
            </a:extLst>
          </p:cNvPr>
          <p:cNvCxnSpPr>
            <a:cxnSpLocks/>
          </p:cNvCxnSpPr>
          <p:nvPr/>
        </p:nvCxnSpPr>
        <p:spPr>
          <a:xfrm>
            <a:off x="6359213" y="3518218"/>
            <a:ext cx="3046123" cy="77134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41" name="Picture 40" descr="A picture containing graphical user interface&#10;&#10;Description automatically generated">
            <a:extLst>
              <a:ext uri="{FF2B5EF4-FFF2-40B4-BE49-F238E27FC236}">
                <a16:creationId xmlns:a16="http://schemas.microsoft.com/office/drawing/2014/main" id="{72CBE0B0-87C8-4D0E-81A8-B9EC172D26E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416" y="6006766"/>
            <a:ext cx="589242" cy="594997"/>
          </a:xfrm>
          <a:prstGeom prst="rect">
            <a:avLst/>
          </a:prstGeom>
        </p:spPr>
      </p:pic>
      <p:pic>
        <p:nvPicPr>
          <p:cNvPr id="42" name="Picture 41" descr="A picture containing graphical user interface&#10;&#10;Description automatically generated">
            <a:extLst>
              <a:ext uri="{FF2B5EF4-FFF2-40B4-BE49-F238E27FC236}">
                <a16:creationId xmlns:a16="http://schemas.microsoft.com/office/drawing/2014/main" id="{59277F1F-CD22-4455-9056-30EE19C6F21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816" y="6159166"/>
            <a:ext cx="589242" cy="5949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00568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10" grpId="0" animBg="1"/>
      <p:bldP spid="11" grpId="0" animBg="1"/>
      <p:bldP spid="21" grpId="0"/>
      <p:bldP spid="22" grpId="0"/>
      <p:bldP spid="23" grpId="0"/>
      <p:bldP spid="28" grpId="0" animBg="1"/>
      <p:bldP spid="39" grpId="0" animBg="1"/>
      <p:bldP spid="57" grpId="0"/>
      <p:bldP spid="64" grpId="0"/>
      <p:bldP spid="65" grpId="0"/>
      <p:bldP spid="75" grpId="0"/>
      <p:bldP spid="87" grpId="0"/>
      <p:bldP spid="89" grpId="0"/>
      <p:bldP spid="95" grpId="0" animBg="1"/>
      <p:bldP spid="99" grpId="0"/>
      <p:bldP spid="101" grpId="0"/>
      <p:bldP spid="103" grpId="0"/>
      <p:bldP spid="10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>
            <a:extLst>
              <a:ext uri="{FF2B5EF4-FFF2-40B4-BE49-F238E27FC236}">
                <a16:creationId xmlns:a16="http://schemas.microsoft.com/office/drawing/2014/main" id="{9C04C7EF-75C9-49B2-8115-649639B92C6B}"/>
              </a:ext>
            </a:extLst>
          </p:cNvPr>
          <p:cNvCxnSpPr>
            <a:cxnSpLocks/>
          </p:cNvCxnSpPr>
          <p:nvPr/>
        </p:nvCxnSpPr>
        <p:spPr>
          <a:xfrm flipV="1">
            <a:off x="4999511" y="2110450"/>
            <a:ext cx="0" cy="2102460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4" name="TextBox 3">
            <a:extLst>
              <a:ext uri="{FF2B5EF4-FFF2-40B4-BE49-F238E27FC236}">
                <a16:creationId xmlns:a16="http://schemas.microsoft.com/office/drawing/2014/main" id="{C9FA1538-6CC7-4988-93DB-89D24F3F671E}"/>
              </a:ext>
            </a:extLst>
          </p:cNvPr>
          <p:cNvSpPr txBox="1"/>
          <p:nvPr/>
        </p:nvSpPr>
        <p:spPr>
          <a:xfrm>
            <a:off x="696577" y="1419707"/>
            <a:ext cx="3813865" cy="34163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sz="5400" b="1" dirty="0">
                <a:latin typeface="Century Gothic" panose="020B0502020202020204" pitchFamily="34" charset="0"/>
              </a:rPr>
              <a:t>WHY </a:t>
            </a:r>
          </a:p>
          <a:p>
            <a:pPr algn="r"/>
            <a:r>
              <a:rPr lang="en-GB" sz="5400" b="1" dirty="0">
                <a:latin typeface="Century Gothic" panose="020B0502020202020204" pitchFamily="34" charset="0"/>
              </a:rPr>
              <a:t>DBPEDIA</a:t>
            </a:r>
          </a:p>
          <a:p>
            <a:pPr algn="r"/>
            <a:r>
              <a:rPr lang="en-GB" sz="5400" b="1" dirty="0">
                <a:latin typeface="Century Gothic" panose="020B0502020202020204" pitchFamily="34" charset="0"/>
              </a:rPr>
              <a:t>OR</a:t>
            </a:r>
          </a:p>
          <a:p>
            <a:pPr algn="r"/>
            <a:r>
              <a:rPr lang="en-GB" sz="5400" b="1" dirty="0">
                <a:latin typeface="Century Gothic" panose="020B0502020202020204" pitchFamily="34" charset="0"/>
              </a:rPr>
              <a:t>WIKIDATA?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7940412-4AF3-4D64-ADAF-1084C14C1D36}"/>
              </a:ext>
            </a:extLst>
          </p:cNvPr>
          <p:cNvSpPr txBox="1"/>
          <p:nvPr/>
        </p:nvSpPr>
        <p:spPr>
          <a:xfrm>
            <a:off x="5447070" y="1697797"/>
            <a:ext cx="6103771" cy="279211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400" dirty="0">
                <a:latin typeface="Century Gothic" panose="020B0502020202020204" pitchFamily="34" charset="0"/>
              </a:rPr>
              <a:t>Contains knowledge from Wikipedia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400" dirty="0">
                <a:latin typeface="Century Gothic" panose="020B0502020202020204" pitchFamily="34" charset="0"/>
              </a:rPr>
              <a:t>Semantics of information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400" dirty="0">
                <a:latin typeface="Century Gothic" panose="020B0502020202020204" pitchFamily="34" charset="0"/>
              </a:rPr>
              <a:t>Easily Accessible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400" dirty="0">
                <a:latin typeface="Century Gothic" panose="020B0502020202020204" pitchFamily="34" charset="0"/>
              </a:rPr>
              <a:t>Python wrapper available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400" dirty="0">
                <a:latin typeface="Century Gothic" panose="020B0502020202020204" pitchFamily="34" charset="0"/>
              </a:rPr>
              <a:t>Data Mining for ML or NLP</a:t>
            </a: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E84459B3-EFFF-476F-8793-ACF34AB99DDA}"/>
              </a:ext>
            </a:extLst>
          </p:cNvPr>
          <p:cNvCxnSpPr>
            <a:cxnSpLocks/>
          </p:cNvCxnSpPr>
          <p:nvPr/>
        </p:nvCxnSpPr>
        <p:spPr>
          <a:xfrm>
            <a:off x="-12977" y="4984140"/>
            <a:ext cx="1910829" cy="1873860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6FA486ED-FBC7-4C0E-951A-412B52C9A9F7}"/>
              </a:ext>
            </a:extLst>
          </p:cNvPr>
          <p:cNvCxnSpPr>
            <a:cxnSpLocks/>
          </p:cNvCxnSpPr>
          <p:nvPr/>
        </p:nvCxnSpPr>
        <p:spPr>
          <a:xfrm>
            <a:off x="3956" y="4907940"/>
            <a:ext cx="1977244" cy="1950060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pic>
        <p:nvPicPr>
          <p:cNvPr id="9" name="Picture 8" descr="A picture containing graphical user interface&#10;&#10;Description automatically generated">
            <a:extLst>
              <a:ext uri="{FF2B5EF4-FFF2-40B4-BE49-F238E27FC236}">
                <a16:creationId xmlns:a16="http://schemas.microsoft.com/office/drawing/2014/main" id="{053F21B1-4A9F-425F-BB19-D336C0ADEDE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416" y="6006766"/>
            <a:ext cx="589242" cy="5949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480029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5387</TotalTime>
  <Words>664</Words>
  <Application>Microsoft Office PowerPoint</Application>
  <PresentationFormat>Widescreen</PresentationFormat>
  <Paragraphs>155</Paragraphs>
  <Slides>16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2" baseType="lpstr">
      <vt:lpstr>Arial</vt:lpstr>
      <vt:lpstr>Calibri</vt:lpstr>
      <vt:lpstr>Calibri Light</vt:lpstr>
      <vt:lpstr>Century Gothic</vt:lpstr>
      <vt:lpstr>Helvetica Neue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Nabanita Roy</dc:creator>
  <cp:lastModifiedBy>Nabanita Roy</cp:lastModifiedBy>
  <cp:revision>13</cp:revision>
  <dcterms:created xsi:type="dcterms:W3CDTF">2021-05-13T22:56:06Z</dcterms:created>
  <dcterms:modified xsi:type="dcterms:W3CDTF">2021-07-27T22:36:24Z</dcterms:modified>
</cp:coreProperties>
</file>